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0" r:id="rId2"/>
  </p:sldMasterIdLst>
  <p:notesMasterIdLst>
    <p:notesMasterId r:id="rId32"/>
  </p:notesMasterIdLst>
  <p:handoutMasterIdLst>
    <p:handoutMasterId r:id="rId33"/>
  </p:handoutMasterIdLst>
  <p:sldIdLst>
    <p:sldId id="256" r:id="rId3"/>
    <p:sldId id="257" r:id="rId4"/>
    <p:sldId id="414" r:id="rId5"/>
    <p:sldId id="418" r:id="rId6"/>
    <p:sldId id="419" r:id="rId7"/>
    <p:sldId id="429" r:id="rId8"/>
    <p:sldId id="420" r:id="rId9"/>
    <p:sldId id="430" r:id="rId10"/>
    <p:sldId id="431" r:id="rId11"/>
    <p:sldId id="432" r:id="rId12"/>
    <p:sldId id="433" r:id="rId13"/>
    <p:sldId id="434" r:id="rId14"/>
    <p:sldId id="435" r:id="rId15"/>
    <p:sldId id="436" r:id="rId16"/>
    <p:sldId id="437" r:id="rId17"/>
    <p:sldId id="415" r:id="rId18"/>
    <p:sldId id="421" r:id="rId19"/>
    <p:sldId id="422" r:id="rId20"/>
    <p:sldId id="416" r:id="rId21"/>
    <p:sldId id="423" r:id="rId22"/>
    <p:sldId id="424" r:id="rId23"/>
    <p:sldId id="425" r:id="rId24"/>
    <p:sldId id="438" r:id="rId25"/>
    <p:sldId id="417" r:id="rId26"/>
    <p:sldId id="426" r:id="rId27"/>
    <p:sldId id="427" r:id="rId28"/>
    <p:sldId id="428" r:id="rId29"/>
    <p:sldId id="440" r:id="rId30"/>
    <p:sldId id="441"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5C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75" autoAdjust="0"/>
    <p:restoredTop sz="94660"/>
  </p:normalViewPr>
  <p:slideViewPr>
    <p:cSldViewPr snapToGrid="0" showGuides="1">
      <p:cViewPr>
        <p:scale>
          <a:sx n="75" d="100"/>
          <a:sy n="75" d="100"/>
        </p:scale>
        <p:origin x="2070" y="8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2023/6/28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43713719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7505355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190661550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74945794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16039444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36433532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1867170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41935154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17640850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72380305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19748618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34070424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61776062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40652246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752710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8263470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2850192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99036400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1918097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424324342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33163702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135014500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35583428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58584822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866215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10466597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100373482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1097553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2023/6/28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90078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2023/6/28</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639797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189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66945837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399339825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81657212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1366119-5D7F-4B2B-B223-0C9CA3B280E3}" type="datetimeFigureOut">
              <a:rPr lang="zh-CN" altLang="en-US" smtClean="0"/>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AB9F54-28AD-439C-843E-10DE2D346811}" type="slidenum">
              <a:rPr lang="zh-CN" altLang="en-US" smtClean="0"/>
              <a:t>‹#›</a:t>
            </a:fld>
            <a:endParaRPr lang="zh-CN" altLang="en-US"/>
          </a:p>
        </p:txBody>
      </p:sp>
    </p:spTree>
    <p:extLst>
      <p:ext uri="{BB962C8B-B14F-4D97-AF65-F5344CB8AC3E}">
        <p14:creationId xmlns:p14="http://schemas.microsoft.com/office/powerpoint/2010/main" val="21921811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81366119-5D7F-4B2B-B223-0C9CA3B280E3}" type="datetimeFigureOut">
              <a:rPr lang="zh-CN" altLang="en-US" smtClean="0"/>
              <a:t>2023/6/28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19AB9F54-28AD-439C-843E-10DE2D34681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54" r:id="rId36"/>
    <p:sldLayoutId id="2147483655" r:id="rId37"/>
    <p:sldLayoutId id="2147483656" r:id="rId38"/>
    <p:sldLayoutId id="2147483657" r:id="rId39"/>
    <p:sldLayoutId id="2147483658" r:id="rId40"/>
    <p:sldLayoutId id="2147483659" r:id="rId4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78995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35.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36.png"/><Relationship Id="rId1" Type="http://schemas.openxmlformats.org/officeDocument/2006/relationships/slideLayout" Target="../slideLayouts/slideLayout44.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6" name="图片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0628" y="5767834"/>
            <a:ext cx="6455229" cy="706595"/>
          </a:xfrm>
          <a:prstGeom prst="rect">
            <a:avLst/>
          </a:prstGeom>
        </p:spPr>
      </p:pic>
      <p:pic>
        <p:nvPicPr>
          <p:cNvPr id="15" name="图片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651538"/>
            <a:ext cx="12192000" cy="5206462"/>
          </a:xfrm>
          <a:prstGeom prst="rect">
            <a:avLst/>
          </a:prstGeom>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6771" y="558988"/>
            <a:ext cx="6455229" cy="706595"/>
          </a:xfrm>
          <a:prstGeom prst="rect">
            <a:avLst/>
          </a:prstGeom>
        </p:spPr>
      </p:pic>
      <p:pic>
        <p:nvPicPr>
          <p:cNvPr id="11" name="图片 10"/>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829672" y="2141456"/>
            <a:ext cx="5168357" cy="2081195"/>
          </a:xfrm>
          <a:prstGeom prst="rect">
            <a:avLst/>
          </a:prstGeom>
        </p:spPr>
      </p:pic>
      <p:pic>
        <p:nvPicPr>
          <p:cNvPr id="18" name="图片 17"/>
          <p:cNvPicPr>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6193973" y="2475771"/>
            <a:ext cx="5894650" cy="3998658"/>
          </a:xfrm>
          <a:prstGeom prst="rect">
            <a:avLst/>
          </a:prstGeom>
        </p:spPr>
      </p:pic>
      <p:sp>
        <p:nvSpPr>
          <p:cNvPr id="20" name="文本框 19"/>
          <p:cNvSpPr txBox="1"/>
          <p:nvPr/>
        </p:nvSpPr>
        <p:spPr>
          <a:xfrm>
            <a:off x="1077685" y="1575336"/>
            <a:ext cx="4561114" cy="400110"/>
          </a:xfrm>
          <a:prstGeom prst="rect">
            <a:avLst/>
          </a:prstGeom>
          <a:noFill/>
        </p:spPr>
        <p:txBody>
          <a:bodyPr wrap="square">
            <a:spAutoFit/>
          </a:bodyPr>
          <a:lstStyle/>
          <a:p>
            <a:pPr algn="ctr"/>
            <a:r>
              <a:rPr lang="zh-CN" altLang="en-US" sz="2000" b="1" dirty="0">
                <a:solidFill>
                  <a:schemeClr val="tx1">
                    <a:lumMod val="75000"/>
                    <a:lumOff val="25000"/>
                  </a:schemeClr>
                </a:solidFill>
                <a:latin typeface="Arial"/>
                <a:ea typeface="微软雅黑"/>
                <a:cs typeface="阿里巴巴普惠体" panose="00020600040101010101" pitchFamily="18" charset="-122"/>
                <a:sym typeface="Arial"/>
              </a:rPr>
              <a:t>营造家庭幸福  创造美好生活</a:t>
            </a:r>
            <a:endParaRPr lang="zh-CN" altLang="en-US" sz="2000" b="1" dirty="0">
              <a:solidFill>
                <a:schemeClr val="tx1">
                  <a:lumMod val="75000"/>
                  <a:lumOff val="25000"/>
                </a:schemeClr>
              </a:solidFill>
              <a:latin typeface="Arial"/>
              <a:ea typeface="微软雅黑"/>
              <a:sym typeface="Arial"/>
            </a:endParaRPr>
          </a:p>
        </p:txBody>
      </p:sp>
      <p:grpSp>
        <p:nvGrpSpPr>
          <p:cNvPr id="25" name="组合 24"/>
          <p:cNvGrpSpPr/>
          <p:nvPr/>
        </p:nvGrpSpPr>
        <p:grpSpPr>
          <a:xfrm>
            <a:off x="1102173" y="4648201"/>
            <a:ext cx="2188029" cy="381000"/>
            <a:chOff x="1265463" y="4593771"/>
            <a:chExt cx="2188029" cy="381000"/>
          </a:xfrm>
        </p:grpSpPr>
        <p:sp>
          <p:nvSpPr>
            <p:cNvPr id="21" name="矩形: 圆角 20"/>
            <p:cNvSpPr/>
            <p:nvPr/>
          </p:nvSpPr>
          <p:spPr>
            <a:xfrm>
              <a:off x="1360714" y="4593771"/>
              <a:ext cx="1997528" cy="381000"/>
            </a:xfrm>
            <a:prstGeom prst="roundRect">
              <a:avLst>
                <a:gd name="adj" fmla="val 50000"/>
              </a:avLst>
            </a:prstGeom>
            <a:solidFill>
              <a:srgbClr val="F95C0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24" name="文本框 23"/>
            <p:cNvSpPr txBox="1"/>
            <p:nvPr/>
          </p:nvSpPr>
          <p:spPr>
            <a:xfrm>
              <a:off x="1265463" y="4614397"/>
              <a:ext cx="2188029" cy="337185"/>
            </a:xfrm>
            <a:prstGeom prst="rect">
              <a:avLst/>
            </a:prstGeom>
            <a:noFill/>
          </p:spPr>
          <p:txBody>
            <a:bodyPr wrap="square">
              <a:spAutoFit/>
            </a:bodyPr>
            <a:lstStyle/>
            <a:p>
              <a:pPr algn="ctr"/>
              <a:r>
                <a:rPr lang="zh-CN" altLang="en-US" sz="16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汇报人：第一</a:t>
              </a:r>
              <a:r>
                <a:rPr lang="en-US" altLang="zh-CN" sz="16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PPT</a:t>
              </a:r>
              <a:endParaRPr lang="zh-CN" altLang="en-US" sz="1600" b="1" dirty="0">
                <a:solidFill>
                  <a:schemeClr val="bg1"/>
                </a:solidFill>
                <a:effectLst>
                  <a:outerShdw blurRad="38100" dist="38100" dir="2700000" algn="tl">
                    <a:srgbClr val="000000">
                      <a:alpha val="43137"/>
                    </a:srgbClr>
                  </a:outerShdw>
                </a:effectLst>
                <a:latin typeface="Arial"/>
                <a:ea typeface="微软雅黑"/>
                <a:sym typeface="Arial"/>
              </a:endParaRPr>
            </a:p>
          </p:txBody>
        </p:sp>
      </p:grpSp>
      <p:grpSp>
        <p:nvGrpSpPr>
          <p:cNvPr id="26" name="组合 25"/>
          <p:cNvGrpSpPr/>
          <p:nvPr/>
        </p:nvGrpSpPr>
        <p:grpSpPr>
          <a:xfrm>
            <a:off x="3381192" y="4668672"/>
            <a:ext cx="2188029" cy="381000"/>
            <a:chOff x="1265463" y="4593771"/>
            <a:chExt cx="2188029" cy="381000"/>
          </a:xfrm>
        </p:grpSpPr>
        <p:sp>
          <p:nvSpPr>
            <p:cNvPr id="27" name="矩形: 圆角 26"/>
            <p:cNvSpPr/>
            <p:nvPr/>
          </p:nvSpPr>
          <p:spPr>
            <a:xfrm>
              <a:off x="1360714" y="4593771"/>
              <a:ext cx="1997528" cy="381000"/>
            </a:xfrm>
            <a:prstGeom prst="roundRect">
              <a:avLst>
                <a:gd name="adj" fmla="val 50000"/>
              </a:avLst>
            </a:prstGeom>
            <a:solidFill>
              <a:srgbClr val="F95C0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28" name="文本框 27"/>
            <p:cNvSpPr txBox="1"/>
            <p:nvPr/>
          </p:nvSpPr>
          <p:spPr>
            <a:xfrm>
              <a:off x="1265463" y="4614397"/>
              <a:ext cx="2188029" cy="338554"/>
            </a:xfrm>
            <a:prstGeom prst="rect">
              <a:avLst/>
            </a:prstGeom>
            <a:noFill/>
          </p:spPr>
          <p:txBody>
            <a:bodyPr wrap="square">
              <a:spAutoFit/>
            </a:bodyPr>
            <a:lstStyle/>
            <a:p>
              <a:pPr algn="ctr"/>
              <a:r>
                <a:rPr lang="zh-CN" altLang="en-US" sz="16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汇报时间：</a:t>
              </a:r>
              <a:r>
                <a:rPr lang="en-US" altLang="zh-CN" sz="16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20XX</a:t>
              </a:r>
              <a:endParaRPr lang="zh-CN" altLang="en-US" sz="1600" b="1" dirty="0">
                <a:solidFill>
                  <a:schemeClr val="bg1"/>
                </a:solidFill>
                <a:effectLst>
                  <a:outerShdw blurRad="38100" dist="38100" dir="2700000" algn="tl">
                    <a:srgbClr val="000000">
                      <a:alpha val="43137"/>
                    </a:srgbClr>
                  </a:outerShdw>
                </a:effectLst>
                <a:latin typeface="Arial"/>
                <a:ea typeface="微软雅黑"/>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2000"/>
                            </p:stCondLst>
                            <p:childTnLst>
                              <p:par>
                                <p:cTn id="26" presetID="22" presetClass="entr" presetSubtype="4"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4" name="组合 3"/>
          <p:cNvGrpSpPr/>
          <p:nvPr/>
        </p:nvGrpSpPr>
        <p:grpSpPr>
          <a:xfrm>
            <a:off x="616855" y="2145341"/>
            <a:ext cx="6159500" cy="2797209"/>
            <a:chOff x="5048250" y="2269557"/>
            <a:chExt cx="6159500" cy="2797209"/>
          </a:xfrm>
        </p:grpSpPr>
        <p:cxnSp>
          <p:nvCxnSpPr>
            <p:cNvPr id="5" name="直接连接符 4"/>
            <p:cNvCxnSpPr/>
            <p:nvPr/>
          </p:nvCxnSpPr>
          <p:spPr>
            <a:xfrm>
              <a:off x="5048250" y="2651073"/>
              <a:ext cx="6159500" cy="0"/>
            </a:xfrm>
            <a:prstGeom prst="line">
              <a:avLst/>
            </a:prstGeom>
            <a:ln>
              <a:solidFill>
                <a:srgbClr val="F95C09"/>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527130" y="2389463"/>
              <a:ext cx="5348605" cy="2677303"/>
              <a:chOff x="5527130" y="2389463"/>
              <a:chExt cx="5348605" cy="2677303"/>
            </a:xfrm>
          </p:grpSpPr>
          <p:sp>
            <p:nvSpPr>
              <p:cNvPr id="11" name="文本框 10"/>
              <p:cNvSpPr txBox="1"/>
              <p:nvPr/>
            </p:nvSpPr>
            <p:spPr>
              <a:xfrm>
                <a:off x="5527130" y="3173940"/>
                <a:ext cx="5348605" cy="1892826"/>
              </a:xfrm>
              <a:prstGeom prst="rect">
                <a:avLst/>
              </a:prstGeom>
              <a:noFill/>
            </p:spPr>
            <p:txBody>
              <a:bodyPr wrap="square" rtlCol="0">
                <a:spAutoFit/>
              </a:bodyPr>
              <a:lstStyle/>
              <a:p>
                <a:pPr marL="342900" indent="-342900">
                  <a:lnSpc>
                    <a:spcPct val="130000"/>
                  </a:lnSpc>
                  <a:buFont typeface="+mj-lt"/>
                  <a:buAutoNum type="arabicPeriod"/>
                </a:pPr>
                <a:r>
                  <a:rPr lang="zh-CN" altLang="en-US" b="1" dirty="0">
                    <a:solidFill>
                      <a:schemeClr val="tx1">
                        <a:lumMod val="75000"/>
                        <a:lumOff val="25000"/>
                      </a:schemeClr>
                    </a:solidFill>
                    <a:latin typeface="Arial"/>
                    <a:ea typeface="微软雅黑"/>
                    <a:sym typeface="Arial"/>
                  </a:rPr>
                  <a:t>给予力量</a:t>
                </a:r>
                <a:r>
                  <a:rPr lang="zh-CN" altLang="en-US" dirty="0">
                    <a:solidFill>
                      <a:schemeClr val="tx1">
                        <a:lumMod val="75000"/>
                        <a:lumOff val="25000"/>
                      </a:schemeClr>
                    </a:solidFill>
                    <a:latin typeface="Arial"/>
                    <a:ea typeface="微软雅黑"/>
                    <a:sym typeface="Arial"/>
                  </a:rPr>
                  <a:t>家长要学会给孩子力量，让孩子懂事，最后帮助孩子成长；</a:t>
                </a:r>
              </a:p>
              <a:p>
                <a:pPr marL="342900" indent="-342900">
                  <a:lnSpc>
                    <a:spcPct val="130000"/>
                  </a:lnSpc>
                  <a:buFont typeface="+mj-lt"/>
                  <a:buAutoNum type="arabicPeriod"/>
                </a:pPr>
                <a:r>
                  <a:rPr lang="zh-CN" altLang="en-US" b="1" dirty="0">
                    <a:solidFill>
                      <a:schemeClr val="tx1">
                        <a:lumMod val="75000"/>
                        <a:lumOff val="25000"/>
                      </a:schemeClr>
                    </a:solidFill>
                    <a:latin typeface="Arial"/>
                    <a:ea typeface="微软雅黑"/>
                    <a:sym typeface="Arial"/>
                  </a:rPr>
                  <a:t>鼓励表扬</a:t>
                </a:r>
                <a:r>
                  <a:rPr lang="zh-CN" altLang="en-US" dirty="0">
                    <a:solidFill>
                      <a:schemeClr val="tx1">
                        <a:lumMod val="75000"/>
                        <a:lumOff val="25000"/>
                      </a:schemeClr>
                    </a:solidFill>
                    <a:latin typeface="Arial"/>
                    <a:ea typeface="微软雅黑"/>
                    <a:sym typeface="Arial"/>
                  </a:rPr>
                  <a:t>要做到多鼓励、少打骂，多表扬、少批评，</a:t>
                </a:r>
              </a:p>
              <a:p>
                <a:pPr marL="342900" indent="-342900">
                  <a:lnSpc>
                    <a:spcPct val="130000"/>
                  </a:lnSpc>
                  <a:buFont typeface="+mj-lt"/>
                  <a:buAutoNum type="arabicPeriod"/>
                </a:pPr>
                <a:r>
                  <a:rPr lang="zh-CN" altLang="en-US" b="1" dirty="0">
                    <a:solidFill>
                      <a:schemeClr val="tx1">
                        <a:lumMod val="75000"/>
                        <a:lumOff val="25000"/>
                      </a:schemeClr>
                    </a:solidFill>
                    <a:latin typeface="Arial"/>
                    <a:ea typeface="微软雅黑"/>
                    <a:sym typeface="Arial"/>
                  </a:rPr>
                  <a:t>给予空间</a:t>
                </a:r>
                <a:r>
                  <a:rPr lang="zh-CN" altLang="en-US" dirty="0">
                    <a:solidFill>
                      <a:schemeClr val="tx1">
                        <a:lumMod val="75000"/>
                        <a:lumOff val="25000"/>
                      </a:schemeClr>
                    </a:solidFill>
                    <a:latin typeface="Arial"/>
                    <a:ea typeface="微软雅黑"/>
                    <a:sym typeface="Arial"/>
                  </a:rPr>
                  <a:t>给孩子成长的时间和空间。 </a:t>
                </a:r>
              </a:p>
            </p:txBody>
          </p:sp>
          <p:sp>
            <p:nvSpPr>
              <p:cNvPr id="12" name="文本框 11"/>
              <p:cNvSpPr txBox="1"/>
              <p:nvPr/>
            </p:nvSpPr>
            <p:spPr>
              <a:xfrm>
                <a:off x="5949950" y="2389463"/>
                <a:ext cx="4356100" cy="523220"/>
              </a:xfrm>
              <a:prstGeom prst="rect">
                <a:avLst/>
              </a:prstGeom>
              <a:solidFill>
                <a:srgbClr val="F95C09"/>
              </a:solidFill>
              <a:ln>
                <a:solidFill>
                  <a:srgbClr val="F95C09"/>
                </a:solidFill>
              </a:ln>
            </p:spPr>
            <p:txBody>
              <a:bodyPr wrap="square" rtlCol="0">
                <a:spAutoFit/>
              </a:bodyPr>
              <a:lstStyle/>
              <a:p>
                <a:pPr algn="ctr"/>
                <a:r>
                  <a:rPr lang="zh-CN" altLang="en-US" sz="2800" b="1" dirty="0">
                    <a:solidFill>
                      <a:schemeClr val="bg1"/>
                    </a:solidFill>
                    <a:effectLst>
                      <a:outerShdw blurRad="38100" dist="19050" dir="2700000" algn="tl" rotWithShape="0">
                        <a:schemeClr val="dk1">
                          <a:alpha val="40000"/>
                        </a:schemeClr>
                      </a:outerShdw>
                    </a:effectLst>
                    <a:latin typeface="Arial"/>
                    <a:ea typeface="微软雅黑"/>
                    <a:cs typeface="+mn-ea"/>
                    <a:sym typeface="Arial"/>
                  </a:rPr>
                  <a:t>家长应该做的</a:t>
                </a:r>
              </a:p>
            </p:txBody>
          </p:sp>
        </p:grpSp>
        <p:cxnSp>
          <p:nvCxnSpPr>
            <p:cNvPr id="8" name="直接连接符 7"/>
            <p:cNvCxnSpPr/>
            <p:nvPr/>
          </p:nvCxnSpPr>
          <p:spPr>
            <a:xfrm flipV="1">
              <a:off x="5276850" y="2269557"/>
              <a:ext cx="0" cy="2245189"/>
            </a:xfrm>
            <a:prstGeom prst="line">
              <a:avLst/>
            </a:prstGeom>
            <a:ln>
              <a:solidFill>
                <a:srgbClr val="F95C0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1017250" y="2414355"/>
              <a:ext cx="0" cy="2245189"/>
            </a:xfrm>
            <a:prstGeom prst="line">
              <a:avLst/>
            </a:prstGeom>
            <a:ln>
              <a:solidFill>
                <a:srgbClr val="F95C09"/>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6959553" y="1661575"/>
            <a:ext cx="4229342" cy="4229342"/>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750"/>
                                        <p:tgtEl>
                                          <p:spTgt spid="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sp>
        <p:nvSpPr>
          <p:cNvPr id="4" name="矩形: 圆角 3"/>
          <p:cNvSpPr/>
          <p:nvPr/>
        </p:nvSpPr>
        <p:spPr>
          <a:xfrm>
            <a:off x="6726898" y="2227579"/>
            <a:ext cx="3929980"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父母需要具备六大能力</a:t>
            </a:r>
          </a:p>
        </p:txBody>
      </p:sp>
      <p:grpSp>
        <p:nvGrpSpPr>
          <p:cNvPr id="10" name="组合 9"/>
          <p:cNvGrpSpPr/>
          <p:nvPr/>
        </p:nvGrpSpPr>
        <p:grpSpPr>
          <a:xfrm>
            <a:off x="6563731" y="2990409"/>
            <a:ext cx="4398065" cy="1681664"/>
            <a:chOff x="6618277" y="2755976"/>
            <a:chExt cx="4398065" cy="1681664"/>
          </a:xfrm>
        </p:grpSpPr>
        <p:sp>
          <p:nvSpPr>
            <p:cNvPr id="6" name="文本框 5"/>
            <p:cNvSpPr txBox="1"/>
            <p:nvPr/>
          </p:nvSpPr>
          <p:spPr>
            <a:xfrm>
              <a:off x="6618277" y="2755976"/>
              <a:ext cx="2188029" cy="1670778"/>
            </a:xfrm>
            <a:prstGeom prst="rect">
              <a:avLst/>
            </a:prstGeom>
            <a:noFill/>
          </p:spPr>
          <p:txBody>
            <a:bodyPr wrap="square">
              <a:spAutoFit/>
            </a:bodyPr>
            <a:lstStyle/>
            <a:p>
              <a:pPr marL="342900" indent="-342900">
                <a:lnSpc>
                  <a:spcPct val="200000"/>
                </a:lnSpc>
                <a:buFont typeface="+mj-lt"/>
                <a:buAutoNum type="arabicPeriod"/>
              </a:pPr>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亲子沟通能力</a:t>
              </a:r>
            </a:p>
            <a:p>
              <a:pPr marL="342900" indent="-342900">
                <a:lnSpc>
                  <a:spcPct val="200000"/>
                </a:lnSpc>
                <a:buFont typeface="+mj-lt"/>
                <a:buAutoNum type="arabicPeriod"/>
              </a:pPr>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家庭支持能力</a:t>
              </a:r>
            </a:p>
            <a:p>
              <a:pPr marL="342900" indent="-342900">
                <a:lnSpc>
                  <a:spcPct val="200000"/>
                </a:lnSpc>
                <a:buFont typeface="+mj-lt"/>
                <a:buAutoNum type="arabicPeriod"/>
              </a:pPr>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情绪管理能力</a:t>
              </a:r>
            </a:p>
          </p:txBody>
        </p:sp>
        <p:sp>
          <p:nvSpPr>
            <p:cNvPr id="8" name="文本框 7"/>
            <p:cNvSpPr txBox="1"/>
            <p:nvPr/>
          </p:nvSpPr>
          <p:spPr>
            <a:xfrm>
              <a:off x="8828313" y="2766862"/>
              <a:ext cx="2188029" cy="1670778"/>
            </a:xfrm>
            <a:prstGeom prst="rect">
              <a:avLst/>
            </a:prstGeom>
            <a:noFill/>
          </p:spPr>
          <p:txBody>
            <a:bodyPr wrap="square">
              <a:spAutoFit/>
            </a:bodyPr>
            <a:lstStyle/>
            <a:p>
              <a:pPr marL="342900" indent="-342900" algn="ctr">
                <a:lnSpc>
                  <a:spcPct val="200000"/>
                </a:lnSpc>
                <a:buFont typeface="+mj-lt"/>
                <a:buAutoNum type="arabicPeriod" startAt="4"/>
              </a:pPr>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责任传承能力</a:t>
              </a:r>
            </a:p>
            <a:p>
              <a:pPr marL="342900" indent="-342900" algn="ctr">
                <a:lnSpc>
                  <a:spcPct val="200000"/>
                </a:lnSpc>
                <a:buFont typeface="+mj-lt"/>
                <a:buAutoNum type="arabicPeriod" startAt="4"/>
              </a:pPr>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学习成长能力</a:t>
              </a:r>
            </a:p>
            <a:p>
              <a:pPr marL="342900" indent="-342900" algn="ctr">
                <a:lnSpc>
                  <a:spcPct val="200000"/>
                </a:lnSpc>
                <a:buFont typeface="+mj-lt"/>
                <a:buAutoNum type="arabicPeriod" startAt="4"/>
              </a:pPr>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珍爱生命能力 </a:t>
              </a:r>
            </a:p>
          </p:txBody>
        </p:sp>
      </p:grpSp>
      <p:pic>
        <p:nvPicPr>
          <p:cNvPr id="12" name="图片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1274" y="544677"/>
            <a:ext cx="6096012" cy="6096012"/>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4" name="组合 3"/>
          <p:cNvGrpSpPr/>
          <p:nvPr/>
        </p:nvGrpSpPr>
        <p:grpSpPr>
          <a:xfrm>
            <a:off x="809172" y="1333485"/>
            <a:ext cx="5483164" cy="1496632"/>
            <a:chOff x="1251858" y="1882357"/>
            <a:chExt cx="5483164" cy="1496632"/>
          </a:xfrm>
        </p:grpSpPr>
        <p:grpSp>
          <p:nvGrpSpPr>
            <p:cNvPr id="5" name="组合 4"/>
            <p:cNvGrpSpPr/>
            <p:nvPr/>
          </p:nvGrpSpPr>
          <p:grpSpPr>
            <a:xfrm>
              <a:off x="1251858" y="1882357"/>
              <a:ext cx="5275942" cy="1023257"/>
              <a:chOff x="309455" y="1556657"/>
              <a:chExt cx="5275942" cy="1023257"/>
            </a:xfrm>
          </p:grpSpPr>
          <p:sp>
            <p:nvSpPr>
              <p:cNvPr id="8" name="矩形: 圆角 7"/>
              <p:cNvSpPr/>
              <p:nvPr/>
            </p:nvSpPr>
            <p:spPr>
              <a:xfrm>
                <a:off x="821084" y="1882357"/>
                <a:ext cx="4764313" cy="496528"/>
              </a:xfrm>
              <a:prstGeom prst="roundRect">
                <a:avLst>
                  <a:gd name="adj" fmla="val 28555"/>
                </a:avLst>
              </a:prstGeom>
              <a:solidFill>
                <a:srgbClr val="F95C09"/>
              </a:solidFill>
              <a:ln>
                <a:solidFill>
                  <a:srgbClr val="F95C0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sz="2400" b="1" dirty="0">
                    <a:effectLst>
                      <a:outerShdw blurRad="38100" dist="38100" dir="2700000" algn="tl">
                        <a:srgbClr val="000000">
                          <a:alpha val="43137"/>
                        </a:srgbClr>
                      </a:outerShdw>
                    </a:effectLst>
                    <a:latin typeface="Arial"/>
                    <a:ea typeface="微软雅黑"/>
                    <a:sym typeface="Arial"/>
                  </a:rPr>
                  <a:t>小学生普遍存在的三大问题</a:t>
                </a:r>
              </a:p>
            </p:txBody>
          </p:sp>
          <p:pic>
            <p:nvPicPr>
              <p:cNvPr id="10" name="图片 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09455" y="1556657"/>
                <a:ext cx="1023257" cy="1023257"/>
              </a:xfrm>
              <a:prstGeom prst="rect">
                <a:avLst/>
              </a:prstGeom>
            </p:spPr>
          </p:pic>
        </p:grpSp>
        <p:sp>
          <p:nvSpPr>
            <p:cNvPr id="6" name="文本框 5"/>
            <p:cNvSpPr txBox="1"/>
            <p:nvPr/>
          </p:nvSpPr>
          <p:spPr>
            <a:xfrm>
              <a:off x="1556264" y="2961631"/>
              <a:ext cx="5178758" cy="417358"/>
            </a:xfrm>
            <a:prstGeom prst="rect">
              <a:avLst/>
            </a:prstGeom>
            <a:noFill/>
          </p:spPr>
          <p:txBody>
            <a:bodyPr wrap="square">
              <a:spAutoFit/>
            </a:bodyPr>
            <a:lstStyle/>
            <a:p>
              <a:pPr>
                <a:lnSpc>
                  <a:spcPct val="130000"/>
                </a:lnSpc>
              </a:pPr>
              <a:r>
                <a:rPr lang="en-US" altLang="zh-CN" sz="1800" b="1" dirty="0">
                  <a:solidFill>
                    <a:schemeClr val="tx1">
                      <a:lumMod val="75000"/>
                      <a:lumOff val="25000"/>
                    </a:schemeClr>
                  </a:solidFill>
                  <a:latin typeface="Arial"/>
                  <a:ea typeface="微软雅黑"/>
                  <a:cs typeface="阿里巴巴普惠体 Medium" panose="00020600040101010101" pitchFamily="18" charset="-122"/>
                  <a:sym typeface="Arial"/>
                </a:rPr>
                <a:t>1</a:t>
              </a:r>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、作业拖拉        </a:t>
              </a:r>
              <a:r>
                <a:rPr lang="en-US" altLang="zh-CN" sz="1800" b="1" dirty="0">
                  <a:solidFill>
                    <a:schemeClr val="tx1">
                      <a:lumMod val="75000"/>
                      <a:lumOff val="25000"/>
                    </a:schemeClr>
                  </a:solidFill>
                  <a:latin typeface="Arial"/>
                  <a:ea typeface="微软雅黑"/>
                  <a:cs typeface="阿里巴巴普惠体 Medium" panose="00020600040101010101" pitchFamily="18" charset="-122"/>
                  <a:sym typeface="Arial"/>
                </a:rPr>
                <a:t>2</a:t>
              </a:r>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、课堂好动       </a:t>
              </a:r>
              <a:r>
                <a:rPr lang="en-US" altLang="zh-CN" sz="1800" b="1" dirty="0">
                  <a:solidFill>
                    <a:schemeClr val="tx1">
                      <a:lumMod val="75000"/>
                      <a:lumOff val="25000"/>
                    </a:schemeClr>
                  </a:solidFill>
                  <a:latin typeface="Arial"/>
                  <a:ea typeface="微软雅黑"/>
                  <a:cs typeface="阿里巴巴普惠体 Medium" panose="00020600040101010101" pitchFamily="18" charset="-122"/>
                  <a:sym typeface="Arial"/>
                </a:rPr>
                <a:t>3</a:t>
              </a:r>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、学习马虎</a:t>
              </a:r>
            </a:p>
          </p:txBody>
        </p:sp>
      </p:grpSp>
      <p:pic>
        <p:nvPicPr>
          <p:cNvPr id="11" name="图片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684" y="1853221"/>
            <a:ext cx="4608144" cy="4608144"/>
          </a:xfrm>
          <a:prstGeom prst="rect">
            <a:avLst/>
          </a:prstGeom>
        </p:spPr>
      </p:pic>
      <p:sp>
        <p:nvSpPr>
          <p:cNvPr id="13" name="文本框 12"/>
          <p:cNvSpPr txBox="1"/>
          <p:nvPr/>
        </p:nvSpPr>
        <p:spPr>
          <a:xfrm>
            <a:off x="1146236" y="2961170"/>
            <a:ext cx="5047736" cy="873957"/>
          </a:xfrm>
          <a:prstGeom prst="rect">
            <a:avLst/>
          </a:prstGeom>
          <a:noFill/>
        </p:spPr>
        <p:txBody>
          <a:bodyPr wrap="square">
            <a:spAutoFit/>
          </a:bodyPr>
          <a:lstStyle/>
          <a:p>
            <a:pPr>
              <a:lnSpc>
                <a:spcPct val="150000"/>
              </a:lnSpc>
            </a:pP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家长们要通过生活事件，帮助孩子改掉不良行为，提高孩子的纠错能力，切忌一味说教。 </a:t>
            </a:r>
          </a:p>
        </p:txBody>
      </p:sp>
      <p:grpSp>
        <p:nvGrpSpPr>
          <p:cNvPr id="17" name="组合 16"/>
          <p:cNvGrpSpPr/>
          <p:nvPr/>
        </p:nvGrpSpPr>
        <p:grpSpPr>
          <a:xfrm>
            <a:off x="809172" y="3838976"/>
            <a:ext cx="5483164" cy="2279603"/>
            <a:chOff x="1251858" y="1882357"/>
            <a:chExt cx="5483164" cy="2279603"/>
          </a:xfrm>
        </p:grpSpPr>
        <p:grpSp>
          <p:nvGrpSpPr>
            <p:cNvPr id="18" name="组合 17"/>
            <p:cNvGrpSpPr/>
            <p:nvPr/>
          </p:nvGrpSpPr>
          <p:grpSpPr>
            <a:xfrm>
              <a:off x="1251858" y="1882357"/>
              <a:ext cx="5384800" cy="1023257"/>
              <a:chOff x="309455" y="1556657"/>
              <a:chExt cx="5384800" cy="1023257"/>
            </a:xfrm>
          </p:grpSpPr>
          <p:sp>
            <p:nvSpPr>
              <p:cNvPr id="20" name="矩形: 圆角 19"/>
              <p:cNvSpPr/>
              <p:nvPr/>
            </p:nvSpPr>
            <p:spPr>
              <a:xfrm>
                <a:off x="821084" y="1882357"/>
                <a:ext cx="4873171" cy="496528"/>
              </a:xfrm>
              <a:prstGeom prst="roundRect">
                <a:avLst>
                  <a:gd name="adj" fmla="val 28555"/>
                </a:avLst>
              </a:prstGeom>
              <a:solidFill>
                <a:srgbClr val="F95C09"/>
              </a:solidFill>
              <a:ln>
                <a:solidFill>
                  <a:srgbClr val="F95C0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sz="2400" b="1" dirty="0">
                    <a:effectLst>
                      <a:outerShdw blurRad="38100" dist="38100" dir="2700000" algn="tl">
                        <a:srgbClr val="000000">
                          <a:alpha val="43137"/>
                        </a:srgbClr>
                      </a:outerShdw>
                    </a:effectLst>
                    <a:latin typeface="Arial"/>
                    <a:ea typeface="微软雅黑"/>
                    <a:sym typeface="Arial"/>
                  </a:rPr>
                  <a:t>家长要注重培养小学生五大品质</a:t>
                </a:r>
              </a:p>
            </p:txBody>
          </p:sp>
          <p:pic>
            <p:nvPicPr>
              <p:cNvPr id="21" name="图片 2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09455" y="1556657"/>
                <a:ext cx="1023257" cy="1023257"/>
              </a:xfrm>
              <a:prstGeom prst="rect">
                <a:avLst/>
              </a:prstGeom>
            </p:spPr>
          </p:pic>
        </p:grpSp>
        <p:sp>
          <p:nvSpPr>
            <p:cNvPr id="19" name="文本框 18"/>
            <p:cNvSpPr txBox="1"/>
            <p:nvPr/>
          </p:nvSpPr>
          <p:spPr>
            <a:xfrm>
              <a:off x="1556264" y="2961631"/>
              <a:ext cx="5178758" cy="1200329"/>
            </a:xfrm>
            <a:prstGeom prst="rect">
              <a:avLst/>
            </a:prstGeom>
            <a:noFill/>
          </p:spPr>
          <p:txBody>
            <a:bodyPr wrap="square">
              <a:spAutoFit/>
            </a:bodyPr>
            <a:lstStyle/>
            <a:p>
              <a:r>
                <a:rPr lang="en-US" altLang="zh-CN" sz="1800" dirty="0">
                  <a:solidFill>
                    <a:schemeClr val="tx1">
                      <a:lumMod val="75000"/>
                      <a:lumOff val="25000"/>
                    </a:schemeClr>
                  </a:solidFill>
                  <a:latin typeface="Arial"/>
                  <a:ea typeface="微软雅黑"/>
                  <a:sym typeface="Arial"/>
                </a:rPr>
                <a:t>01</a:t>
              </a:r>
              <a:r>
                <a:rPr lang="zh-CN" altLang="en-US" sz="1800" dirty="0">
                  <a:solidFill>
                    <a:schemeClr val="tx1">
                      <a:lumMod val="75000"/>
                      <a:lumOff val="25000"/>
                    </a:schemeClr>
                  </a:solidFill>
                  <a:latin typeface="Arial"/>
                  <a:ea typeface="微软雅黑"/>
                  <a:sym typeface="Arial"/>
                </a:rPr>
                <a:t>：自理的生活品质、</a:t>
              </a:r>
              <a:r>
                <a:rPr lang="en-US" altLang="zh-CN" sz="1800" dirty="0">
                  <a:solidFill>
                    <a:schemeClr val="tx1">
                      <a:lumMod val="75000"/>
                      <a:lumOff val="25000"/>
                    </a:schemeClr>
                  </a:solidFill>
                  <a:latin typeface="Arial"/>
                  <a:ea typeface="微软雅黑"/>
                  <a:sym typeface="Arial"/>
                </a:rPr>
                <a:t>02</a:t>
              </a:r>
              <a:r>
                <a:rPr lang="zh-CN" altLang="en-US" sz="1800" dirty="0">
                  <a:solidFill>
                    <a:schemeClr val="tx1">
                      <a:lumMod val="75000"/>
                      <a:lumOff val="25000"/>
                    </a:schemeClr>
                  </a:solidFill>
                  <a:latin typeface="Arial"/>
                  <a:ea typeface="微软雅黑"/>
                  <a:sym typeface="Arial"/>
                </a:rPr>
                <a:t>：自爱的交往品质</a:t>
              </a:r>
            </a:p>
            <a:p>
              <a:r>
                <a:rPr lang="en-US" altLang="zh-CN" sz="1800" dirty="0">
                  <a:solidFill>
                    <a:schemeClr val="tx1">
                      <a:lumMod val="75000"/>
                      <a:lumOff val="25000"/>
                    </a:schemeClr>
                  </a:solidFill>
                  <a:latin typeface="Arial"/>
                  <a:ea typeface="微软雅黑"/>
                  <a:sym typeface="Arial"/>
                </a:rPr>
                <a:t>03</a:t>
              </a:r>
              <a:r>
                <a:rPr lang="zh-CN" altLang="en-US" sz="1800" dirty="0">
                  <a:solidFill>
                    <a:schemeClr val="tx1">
                      <a:lumMod val="75000"/>
                      <a:lumOff val="25000"/>
                    </a:schemeClr>
                  </a:solidFill>
                  <a:latin typeface="Arial"/>
                  <a:ea typeface="微软雅黑"/>
                  <a:sym typeface="Arial"/>
                </a:rPr>
                <a:t>：自主的学习品质、</a:t>
              </a:r>
              <a:r>
                <a:rPr lang="en-US" altLang="zh-CN" sz="1800" dirty="0">
                  <a:solidFill>
                    <a:schemeClr val="tx1">
                      <a:lumMod val="75000"/>
                      <a:lumOff val="25000"/>
                    </a:schemeClr>
                  </a:solidFill>
                  <a:latin typeface="Arial"/>
                  <a:ea typeface="微软雅黑"/>
                  <a:sym typeface="Arial"/>
                </a:rPr>
                <a:t>04</a:t>
              </a:r>
              <a:r>
                <a:rPr lang="zh-CN" altLang="en-US" sz="1800" dirty="0">
                  <a:solidFill>
                    <a:schemeClr val="tx1">
                      <a:lumMod val="75000"/>
                      <a:lumOff val="25000"/>
                    </a:schemeClr>
                  </a:solidFill>
                  <a:latin typeface="Arial"/>
                  <a:ea typeface="微软雅黑"/>
                  <a:sym typeface="Arial"/>
                </a:rPr>
                <a:t>：自信的做人品质 </a:t>
              </a:r>
            </a:p>
            <a:p>
              <a:r>
                <a:rPr lang="en-US" altLang="zh-CN" sz="1800" dirty="0">
                  <a:solidFill>
                    <a:schemeClr val="tx1">
                      <a:lumMod val="75000"/>
                      <a:lumOff val="25000"/>
                    </a:schemeClr>
                  </a:solidFill>
                  <a:latin typeface="Arial"/>
                  <a:ea typeface="微软雅黑"/>
                  <a:sym typeface="Arial"/>
                </a:rPr>
                <a:t>05</a:t>
              </a:r>
              <a:r>
                <a:rPr lang="zh-CN" altLang="en-US" sz="1800" dirty="0">
                  <a:solidFill>
                    <a:schemeClr val="tx1">
                      <a:lumMod val="75000"/>
                      <a:lumOff val="25000"/>
                    </a:schemeClr>
                  </a:solidFill>
                  <a:latin typeface="Arial"/>
                  <a:ea typeface="微软雅黑"/>
                  <a:sym typeface="Arial"/>
                </a:rPr>
                <a:t>：自律的做事品质</a:t>
              </a:r>
            </a:p>
            <a:p>
              <a:endParaRPr lang="zh-CN" altLang="en-US" sz="1800" dirty="0">
                <a:solidFill>
                  <a:schemeClr val="tx1">
                    <a:lumMod val="75000"/>
                    <a:lumOff val="25000"/>
                  </a:schemeClr>
                </a:solidFill>
                <a:latin typeface="Arial"/>
                <a:ea typeface="微软雅黑"/>
                <a:sym typeface="Arial"/>
              </a:endParaRP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4" name="组合 3"/>
          <p:cNvGrpSpPr/>
          <p:nvPr/>
        </p:nvGrpSpPr>
        <p:grpSpPr>
          <a:xfrm>
            <a:off x="333238" y="1710090"/>
            <a:ext cx="5762762" cy="3811728"/>
            <a:chOff x="1251858" y="1882357"/>
            <a:chExt cx="5762762" cy="3811728"/>
          </a:xfrm>
        </p:grpSpPr>
        <p:grpSp>
          <p:nvGrpSpPr>
            <p:cNvPr id="5" name="组合 4"/>
            <p:cNvGrpSpPr/>
            <p:nvPr/>
          </p:nvGrpSpPr>
          <p:grpSpPr>
            <a:xfrm>
              <a:off x="1251858" y="1882357"/>
              <a:ext cx="4307508" cy="1023257"/>
              <a:chOff x="309455" y="1556657"/>
              <a:chExt cx="4307508" cy="1023257"/>
            </a:xfrm>
          </p:grpSpPr>
          <p:sp>
            <p:nvSpPr>
              <p:cNvPr id="8" name="矩形: 圆角 7"/>
              <p:cNvSpPr/>
              <p:nvPr/>
            </p:nvSpPr>
            <p:spPr>
              <a:xfrm>
                <a:off x="821085" y="1882357"/>
                <a:ext cx="3795878" cy="496528"/>
              </a:xfrm>
              <a:prstGeom prst="roundRect">
                <a:avLst>
                  <a:gd name="adj" fmla="val 28555"/>
                </a:avLst>
              </a:prstGeom>
              <a:solidFill>
                <a:srgbClr val="F95C09"/>
              </a:solidFill>
              <a:ln>
                <a:solidFill>
                  <a:srgbClr val="F95C0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sz="2400" b="1" dirty="0">
                    <a:effectLst>
                      <a:outerShdw blurRad="38100" dist="38100" dir="2700000" algn="tl">
                        <a:srgbClr val="000000">
                          <a:alpha val="43137"/>
                        </a:srgbClr>
                      </a:outerShdw>
                    </a:effectLst>
                    <a:latin typeface="Arial"/>
                    <a:ea typeface="微软雅黑"/>
                    <a:sym typeface="Arial"/>
                  </a:rPr>
                  <a:t>中学生面临五大冲突</a:t>
                </a:r>
              </a:p>
            </p:txBody>
          </p:sp>
          <p:pic>
            <p:nvPicPr>
              <p:cNvPr id="10" name="图片 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09455" y="1556657"/>
                <a:ext cx="1023257" cy="1023257"/>
              </a:xfrm>
              <a:prstGeom prst="rect">
                <a:avLst/>
              </a:prstGeom>
            </p:spPr>
          </p:pic>
        </p:grpSp>
        <p:sp>
          <p:nvSpPr>
            <p:cNvPr id="6" name="文本框 5"/>
            <p:cNvSpPr txBox="1"/>
            <p:nvPr/>
          </p:nvSpPr>
          <p:spPr>
            <a:xfrm>
              <a:off x="1835862" y="2831763"/>
              <a:ext cx="5178758" cy="286232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sz="1800" dirty="0">
                  <a:solidFill>
                    <a:schemeClr val="tx1">
                      <a:lumMod val="75000"/>
                      <a:lumOff val="25000"/>
                    </a:schemeClr>
                  </a:solidFill>
                  <a:latin typeface="Arial"/>
                  <a:ea typeface="微软雅黑"/>
                  <a:sym typeface="Arial"/>
                </a:rPr>
                <a:t>依赖父母与自我独立的冲突 </a:t>
              </a:r>
            </a:p>
            <a:p>
              <a:pPr marL="285750" indent="-285750">
                <a:lnSpc>
                  <a:spcPct val="200000"/>
                </a:lnSpc>
                <a:buFont typeface="Arial" panose="020B0604020202020204" pitchFamily="34" charset="0"/>
                <a:buChar char="•"/>
              </a:pPr>
              <a:r>
                <a:rPr lang="zh-CN" altLang="en-US" sz="1800" dirty="0">
                  <a:solidFill>
                    <a:schemeClr val="tx1">
                      <a:lumMod val="75000"/>
                      <a:lumOff val="25000"/>
                    </a:schemeClr>
                  </a:solidFill>
                  <a:latin typeface="Arial"/>
                  <a:ea typeface="微软雅黑"/>
                  <a:sym typeface="Arial"/>
                </a:rPr>
                <a:t>性生理成熟与性心理不成熟的冲突</a:t>
              </a:r>
            </a:p>
            <a:p>
              <a:pPr marL="285750" indent="-285750">
                <a:lnSpc>
                  <a:spcPct val="200000"/>
                </a:lnSpc>
                <a:buFont typeface="Arial" panose="020B0604020202020204" pitchFamily="34" charset="0"/>
                <a:buChar char="•"/>
              </a:pPr>
              <a:r>
                <a:rPr lang="zh-CN" altLang="en-US" sz="1800" dirty="0">
                  <a:solidFill>
                    <a:schemeClr val="tx1">
                      <a:lumMod val="75000"/>
                      <a:lumOff val="25000"/>
                    </a:schemeClr>
                  </a:solidFill>
                  <a:latin typeface="Arial"/>
                  <a:ea typeface="微软雅黑"/>
                  <a:sym typeface="Arial"/>
                </a:rPr>
                <a:t>理想生活与现实生活的冲突</a:t>
              </a:r>
            </a:p>
            <a:p>
              <a:pPr marL="285750" indent="-285750">
                <a:lnSpc>
                  <a:spcPct val="200000"/>
                </a:lnSpc>
                <a:buFont typeface="Arial" panose="020B0604020202020204" pitchFamily="34" charset="0"/>
                <a:buChar char="•"/>
              </a:pPr>
              <a:r>
                <a:rPr lang="zh-CN" altLang="en-US" sz="1800" dirty="0">
                  <a:solidFill>
                    <a:schemeClr val="tx1">
                      <a:lumMod val="75000"/>
                      <a:lumOff val="25000"/>
                    </a:schemeClr>
                  </a:solidFill>
                  <a:latin typeface="Arial"/>
                  <a:ea typeface="微软雅黑"/>
                  <a:sym typeface="Arial"/>
                </a:rPr>
                <a:t>大人行为与孩子心态的冲突 </a:t>
              </a:r>
            </a:p>
            <a:p>
              <a:pPr marL="285750" indent="-285750">
                <a:lnSpc>
                  <a:spcPct val="200000"/>
                </a:lnSpc>
                <a:buFont typeface="Arial" panose="020B0604020202020204" pitchFamily="34" charset="0"/>
                <a:buChar char="•"/>
              </a:pPr>
              <a:r>
                <a:rPr lang="zh-CN" altLang="en-US" sz="1800" dirty="0">
                  <a:solidFill>
                    <a:schemeClr val="tx1">
                      <a:lumMod val="75000"/>
                      <a:lumOff val="25000"/>
                    </a:schemeClr>
                  </a:solidFill>
                  <a:latin typeface="Arial"/>
                  <a:ea typeface="微软雅黑"/>
                  <a:sym typeface="Arial"/>
                </a:rPr>
                <a:t>平面思维与立体思维的冲突</a:t>
              </a:r>
            </a:p>
          </p:txBody>
        </p:sp>
      </p:grpSp>
      <p:pic>
        <p:nvPicPr>
          <p:cNvPr id="12" name="图片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84157" y="1931476"/>
            <a:ext cx="3871286" cy="3871286"/>
          </a:xfrm>
          <a:prstGeom prst="rect">
            <a:avLst/>
          </a:prstGeom>
        </p:spPr>
      </p:pic>
      <p:grpSp>
        <p:nvGrpSpPr>
          <p:cNvPr id="13" name="组合 12"/>
          <p:cNvGrpSpPr/>
          <p:nvPr/>
        </p:nvGrpSpPr>
        <p:grpSpPr>
          <a:xfrm>
            <a:off x="7010400" y="1718712"/>
            <a:ext cx="6202015" cy="3803106"/>
            <a:chOff x="1251858" y="1882357"/>
            <a:chExt cx="6202015" cy="3803106"/>
          </a:xfrm>
        </p:grpSpPr>
        <p:grpSp>
          <p:nvGrpSpPr>
            <p:cNvPr id="17" name="组合 16"/>
            <p:cNvGrpSpPr/>
            <p:nvPr/>
          </p:nvGrpSpPr>
          <p:grpSpPr>
            <a:xfrm>
              <a:off x="1251858" y="1882357"/>
              <a:ext cx="4307508" cy="1023257"/>
              <a:chOff x="309455" y="1556657"/>
              <a:chExt cx="4307508" cy="1023257"/>
            </a:xfrm>
          </p:grpSpPr>
          <p:sp>
            <p:nvSpPr>
              <p:cNvPr id="19" name="矩形: 圆角 18"/>
              <p:cNvSpPr/>
              <p:nvPr/>
            </p:nvSpPr>
            <p:spPr>
              <a:xfrm>
                <a:off x="821085" y="1882357"/>
                <a:ext cx="3795878" cy="496528"/>
              </a:xfrm>
              <a:prstGeom prst="roundRect">
                <a:avLst>
                  <a:gd name="adj" fmla="val 28555"/>
                </a:avLst>
              </a:prstGeom>
              <a:solidFill>
                <a:srgbClr val="F95C09"/>
              </a:solidFill>
              <a:ln>
                <a:solidFill>
                  <a:srgbClr val="F95C0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sz="2400" b="1" dirty="0">
                    <a:effectLst>
                      <a:outerShdw blurRad="38100" dist="38100" dir="2700000" algn="tl">
                        <a:srgbClr val="000000">
                          <a:alpha val="43137"/>
                        </a:srgbClr>
                      </a:outerShdw>
                    </a:effectLst>
                    <a:latin typeface="Arial"/>
                    <a:ea typeface="微软雅黑"/>
                    <a:sym typeface="Arial"/>
                  </a:rPr>
                  <a:t>做好中学生的五大链接</a:t>
                </a:r>
              </a:p>
            </p:txBody>
          </p:sp>
          <p:pic>
            <p:nvPicPr>
              <p:cNvPr id="20" name="图片 1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09455" y="1556657"/>
                <a:ext cx="1023257" cy="1023257"/>
              </a:xfrm>
              <a:prstGeom prst="rect">
                <a:avLst/>
              </a:prstGeom>
            </p:spPr>
          </p:pic>
        </p:grpSp>
        <p:sp>
          <p:nvSpPr>
            <p:cNvPr id="18" name="文本框 17"/>
            <p:cNvSpPr txBox="1"/>
            <p:nvPr/>
          </p:nvSpPr>
          <p:spPr>
            <a:xfrm>
              <a:off x="2275115" y="2823141"/>
              <a:ext cx="5178758" cy="2862322"/>
            </a:xfrm>
            <a:prstGeom prst="rect">
              <a:avLst/>
            </a:prstGeom>
            <a:noFill/>
          </p:spPr>
          <p:txBody>
            <a:bodyPr wrap="square">
              <a:spAutoFit/>
            </a:bodyPr>
            <a:lstStyle/>
            <a:p>
              <a:pPr marL="285750" indent="-285750" defTabSz="1375410">
                <a:lnSpc>
                  <a:spcPct val="200000"/>
                </a:lnSpc>
                <a:buFont typeface="Arial" panose="020B0604020202020204" pitchFamily="34" charset="0"/>
                <a:buChar char="•"/>
              </a:pPr>
              <a:r>
                <a:rPr lang="zh-CN" altLang="en-US" sz="1800" dirty="0">
                  <a:solidFill>
                    <a:schemeClr val="tx1">
                      <a:lumMod val="75000"/>
                      <a:lumOff val="25000"/>
                    </a:schemeClr>
                  </a:solidFill>
                  <a:latin typeface="Arial" panose="020B0604020202020204"/>
                  <a:ea typeface="微软雅黑"/>
                  <a:sym typeface="Arial"/>
                </a:rPr>
                <a:t>格局与大自然的链接</a:t>
              </a:r>
            </a:p>
            <a:p>
              <a:pPr marL="285750" indent="-285750" defTabSz="1375410">
                <a:lnSpc>
                  <a:spcPct val="200000"/>
                </a:lnSpc>
                <a:buFont typeface="Arial" panose="020B0604020202020204" pitchFamily="34" charset="0"/>
                <a:buChar char="•"/>
              </a:pPr>
              <a:r>
                <a:rPr lang="zh-CN" altLang="en-US" sz="1800" dirty="0">
                  <a:solidFill>
                    <a:schemeClr val="tx1">
                      <a:lumMod val="75000"/>
                      <a:lumOff val="25000"/>
                    </a:schemeClr>
                  </a:solidFill>
                  <a:latin typeface="Arial" panose="020B0604020202020204"/>
                  <a:ea typeface="微软雅黑"/>
                  <a:sym typeface="Arial"/>
                </a:rPr>
                <a:t>志向与社会的链接</a:t>
              </a:r>
            </a:p>
            <a:p>
              <a:pPr marL="285750" indent="-285750" defTabSz="1375410">
                <a:lnSpc>
                  <a:spcPct val="200000"/>
                </a:lnSpc>
                <a:buFont typeface="Arial" panose="020B0604020202020204" pitchFamily="34" charset="0"/>
                <a:buChar char="•"/>
              </a:pPr>
              <a:r>
                <a:rPr lang="zh-CN" altLang="en-US" sz="1800" dirty="0">
                  <a:solidFill>
                    <a:schemeClr val="tx1">
                      <a:lumMod val="75000"/>
                      <a:lumOff val="25000"/>
                    </a:schemeClr>
                  </a:solidFill>
                  <a:latin typeface="Arial" panose="020B0604020202020204"/>
                  <a:ea typeface="微软雅黑"/>
                  <a:sym typeface="Arial"/>
                </a:rPr>
                <a:t>志识与家庭的链接</a:t>
              </a:r>
            </a:p>
            <a:p>
              <a:pPr marL="285750" indent="-285750" defTabSz="1375410">
                <a:lnSpc>
                  <a:spcPct val="200000"/>
                </a:lnSpc>
                <a:buFont typeface="Arial" panose="020B0604020202020204" pitchFamily="34" charset="0"/>
                <a:buChar char="•"/>
              </a:pPr>
              <a:r>
                <a:rPr lang="zh-CN" altLang="en-US" sz="1800" dirty="0">
                  <a:solidFill>
                    <a:schemeClr val="tx1">
                      <a:lumMod val="75000"/>
                      <a:lumOff val="25000"/>
                    </a:schemeClr>
                  </a:solidFill>
                  <a:latin typeface="Arial" panose="020B0604020202020204"/>
                  <a:ea typeface="微软雅黑"/>
                  <a:sym typeface="Arial"/>
                </a:rPr>
                <a:t>志慧与自我的链接</a:t>
              </a:r>
            </a:p>
            <a:p>
              <a:pPr marL="285750" indent="-285750" defTabSz="1375410">
                <a:lnSpc>
                  <a:spcPct val="200000"/>
                </a:lnSpc>
                <a:buFont typeface="Arial" panose="020B0604020202020204" pitchFamily="34" charset="0"/>
                <a:buChar char="•"/>
              </a:pPr>
              <a:r>
                <a:rPr lang="zh-CN" altLang="en-US" sz="1800" dirty="0">
                  <a:solidFill>
                    <a:schemeClr val="tx1">
                      <a:lumMod val="75000"/>
                      <a:lumOff val="25000"/>
                    </a:schemeClr>
                  </a:solidFill>
                  <a:latin typeface="Arial" panose="020B0604020202020204"/>
                  <a:ea typeface="微软雅黑"/>
                  <a:sym typeface="Arial"/>
                </a:rPr>
                <a:t>志趣与梦想的链接 </a:t>
              </a: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4" name="组合 3"/>
          <p:cNvGrpSpPr/>
          <p:nvPr/>
        </p:nvGrpSpPr>
        <p:grpSpPr>
          <a:xfrm>
            <a:off x="877524" y="1601813"/>
            <a:ext cx="5761805" cy="3709746"/>
            <a:chOff x="1251858" y="1882357"/>
            <a:chExt cx="5761805" cy="3709746"/>
          </a:xfrm>
        </p:grpSpPr>
        <p:grpSp>
          <p:nvGrpSpPr>
            <p:cNvPr id="5" name="组合 4"/>
            <p:cNvGrpSpPr/>
            <p:nvPr/>
          </p:nvGrpSpPr>
          <p:grpSpPr>
            <a:xfrm>
              <a:off x="1251858" y="1882357"/>
              <a:ext cx="4307508" cy="1023257"/>
              <a:chOff x="309455" y="1556657"/>
              <a:chExt cx="4307508" cy="1023257"/>
            </a:xfrm>
          </p:grpSpPr>
          <p:sp>
            <p:nvSpPr>
              <p:cNvPr id="8" name="矩形: 圆角 7"/>
              <p:cNvSpPr/>
              <p:nvPr/>
            </p:nvSpPr>
            <p:spPr>
              <a:xfrm>
                <a:off x="821085" y="1882357"/>
                <a:ext cx="3795878" cy="496528"/>
              </a:xfrm>
              <a:prstGeom prst="roundRect">
                <a:avLst>
                  <a:gd name="adj" fmla="val 28555"/>
                </a:avLst>
              </a:prstGeom>
              <a:solidFill>
                <a:srgbClr val="F95C09"/>
              </a:solidFill>
              <a:ln>
                <a:solidFill>
                  <a:srgbClr val="F95C0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sz="2400" b="1" dirty="0">
                    <a:effectLst>
                      <a:outerShdw blurRad="38100" dist="38100" dir="2700000" algn="tl">
                        <a:srgbClr val="000000">
                          <a:alpha val="43137"/>
                        </a:srgbClr>
                      </a:outerShdw>
                    </a:effectLst>
                    <a:latin typeface="Arial"/>
                    <a:ea typeface="微软雅黑"/>
                    <a:sym typeface="Arial"/>
                  </a:rPr>
                  <a:t>家庭教育是对家长的教育</a:t>
                </a:r>
              </a:p>
            </p:txBody>
          </p:sp>
          <p:pic>
            <p:nvPicPr>
              <p:cNvPr id="10" name="图片 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09455" y="1556657"/>
                <a:ext cx="1023257" cy="1023257"/>
              </a:xfrm>
              <a:prstGeom prst="rect">
                <a:avLst/>
              </a:prstGeom>
            </p:spPr>
          </p:pic>
        </p:grpSp>
        <p:sp>
          <p:nvSpPr>
            <p:cNvPr id="6" name="文本框 5"/>
            <p:cNvSpPr txBox="1"/>
            <p:nvPr/>
          </p:nvSpPr>
          <p:spPr>
            <a:xfrm>
              <a:off x="1491062" y="3006780"/>
              <a:ext cx="5522601" cy="25853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800" b="1" dirty="0">
                  <a:solidFill>
                    <a:schemeClr val="tx1">
                      <a:lumMod val="75000"/>
                      <a:lumOff val="25000"/>
                    </a:schemeClr>
                  </a:solidFill>
                  <a:latin typeface="Arial"/>
                  <a:ea typeface="微软雅黑"/>
                  <a:sym typeface="Arial"/>
                </a:rPr>
                <a:t>言行一致：</a:t>
              </a:r>
              <a:r>
                <a:rPr lang="zh-CN" altLang="en-US" sz="1800" dirty="0">
                  <a:solidFill>
                    <a:schemeClr val="tx1">
                      <a:lumMod val="75000"/>
                      <a:lumOff val="25000"/>
                    </a:schemeClr>
                  </a:solidFill>
                  <a:latin typeface="Arial"/>
                  <a:ea typeface="微软雅黑"/>
                  <a:sym typeface="Arial"/>
                </a:rPr>
                <a:t>首先家长要做到以身作则、言行一致</a:t>
              </a:r>
            </a:p>
            <a:p>
              <a:pPr marL="285750" indent="-285750">
                <a:lnSpc>
                  <a:spcPct val="150000"/>
                </a:lnSpc>
                <a:buFont typeface="Arial" panose="020B0604020202020204" pitchFamily="34" charset="0"/>
                <a:buChar char="•"/>
              </a:pPr>
              <a:r>
                <a:rPr lang="zh-CN" altLang="en-US" sz="1800" b="1" dirty="0">
                  <a:solidFill>
                    <a:schemeClr val="tx1">
                      <a:lumMod val="75000"/>
                      <a:lumOff val="25000"/>
                    </a:schemeClr>
                  </a:solidFill>
                  <a:latin typeface="Arial"/>
                  <a:ea typeface="微软雅黑"/>
                  <a:sym typeface="Arial"/>
                </a:rPr>
                <a:t>保护个性：</a:t>
              </a:r>
              <a:r>
                <a:rPr lang="zh-CN" altLang="en-US" sz="1800" dirty="0">
                  <a:solidFill>
                    <a:schemeClr val="tx1">
                      <a:lumMod val="75000"/>
                      <a:lumOff val="25000"/>
                    </a:schemeClr>
                  </a:solidFill>
                  <a:latin typeface="Arial"/>
                  <a:ea typeface="微软雅黑"/>
                  <a:sym typeface="Arial"/>
                </a:rPr>
                <a:t>要发现和保护孩子的个性特点，让孩子体验到“我能行”、“我可以做到发生问题要学会冷处理</a:t>
              </a:r>
              <a:endParaRPr lang="en-US" altLang="zh-CN" sz="1800" dirty="0">
                <a:solidFill>
                  <a:schemeClr val="tx1">
                    <a:lumMod val="75000"/>
                    <a:lumOff val="25000"/>
                  </a:schemeClr>
                </a:solidFill>
                <a:latin typeface="Arial"/>
                <a:ea typeface="微软雅黑"/>
                <a:sym typeface="Arial"/>
              </a:endParaRPr>
            </a:p>
            <a:p>
              <a:pPr marL="285750" indent="-285750">
                <a:lnSpc>
                  <a:spcPct val="150000"/>
                </a:lnSpc>
                <a:buFont typeface="Arial" panose="020B0604020202020204" pitchFamily="34" charset="0"/>
                <a:buChar char="•"/>
              </a:pPr>
              <a:r>
                <a:rPr lang="zh-CN" altLang="en-US" sz="1800" b="1" dirty="0">
                  <a:solidFill>
                    <a:schemeClr val="tx1">
                      <a:lumMod val="75000"/>
                      <a:lumOff val="25000"/>
                    </a:schemeClr>
                  </a:solidFill>
                  <a:latin typeface="Arial"/>
                  <a:ea typeface="微软雅黑"/>
                  <a:sym typeface="Arial"/>
                </a:rPr>
                <a:t>学会赏识</a:t>
              </a:r>
              <a:r>
                <a:rPr lang="en-US" altLang="zh-CN" sz="1800" b="1" dirty="0">
                  <a:solidFill>
                    <a:schemeClr val="tx1">
                      <a:lumMod val="75000"/>
                      <a:lumOff val="25000"/>
                    </a:schemeClr>
                  </a:solidFill>
                  <a:latin typeface="Arial"/>
                  <a:ea typeface="微软雅黑"/>
                  <a:sym typeface="Arial"/>
                </a:rPr>
                <a:t>;</a:t>
              </a:r>
              <a:r>
                <a:rPr lang="zh-CN" altLang="en-US" sz="1800" dirty="0">
                  <a:solidFill>
                    <a:schemeClr val="tx1">
                      <a:lumMod val="75000"/>
                      <a:lumOff val="25000"/>
                    </a:schemeClr>
                  </a:solidFill>
                  <a:latin typeface="Arial"/>
                  <a:ea typeface="微软雅黑"/>
                  <a:sym typeface="Arial"/>
                </a:rPr>
                <a:t>要赏识孩子的老师</a:t>
              </a:r>
              <a:endParaRPr lang="en-US" altLang="zh-CN" sz="1800" dirty="0">
                <a:solidFill>
                  <a:schemeClr val="tx1">
                    <a:lumMod val="75000"/>
                    <a:lumOff val="25000"/>
                  </a:schemeClr>
                </a:solidFill>
                <a:latin typeface="Arial"/>
                <a:ea typeface="微软雅黑"/>
                <a:sym typeface="Arial"/>
              </a:endParaRPr>
            </a:p>
            <a:p>
              <a:pPr marL="285750" indent="-285750">
                <a:lnSpc>
                  <a:spcPct val="150000"/>
                </a:lnSpc>
                <a:buFont typeface="Arial" panose="020B0604020202020204" pitchFamily="34" charset="0"/>
                <a:buChar char="•"/>
              </a:pPr>
              <a:r>
                <a:rPr lang="zh-CN" altLang="en-US" sz="1800" b="1" dirty="0">
                  <a:solidFill>
                    <a:schemeClr val="tx1">
                      <a:lumMod val="75000"/>
                      <a:lumOff val="25000"/>
                    </a:schemeClr>
                  </a:solidFill>
                  <a:latin typeface="Arial"/>
                  <a:ea typeface="微软雅黑"/>
                  <a:sym typeface="Arial"/>
                </a:rPr>
                <a:t>切忌</a:t>
              </a:r>
              <a:r>
                <a:rPr lang="en-US" altLang="zh-CN" sz="1800" b="1" dirty="0">
                  <a:solidFill>
                    <a:schemeClr val="tx1">
                      <a:lumMod val="75000"/>
                      <a:lumOff val="25000"/>
                    </a:schemeClr>
                  </a:solidFill>
                  <a:latin typeface="Arial"/>
                  <a:ea typeface="微软雅黑"/>
                  <a:sym typeface="Arial"/>
                </a:rPr>
                <a:t>:</a:t>
              </a:r>
              <a:r>
                <a:rPr lang="zh-CN" altLang="en-US" sz="1800" dirty="0">
                  <a:solidFill>
                    <a:schemeClr val="tx1">
                      <a:lumMod val="75000"/>
                      <a:lumOff val="25000"/>
                    </a:schemeClr>
                  </a:solidFill>
                  <a:latin typeface="Arial"/>
                  <a:ea typeface="微软雅黑"/>
                  <a:sym typeface="Arial"/>
                </a:rPr>
                <a:t>切忌随意的转班转学 </a:t>
              </a:r>
            </a:p>
          </p:txBody>
        </p:sp>
      </p:grpSp>
      <p:pic>
        <p:nvPicPr>
          <p:cNvPr id="11" name="图片 10"/>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6639329" y="1295400"/>
            <a:ext cx="4652116" cy="4652116"/>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10" name="组合 9"/>
          <p:cNvGrpSpPr/>
          <p:nvPr/>
        </p:nvGrpSpPr>
        <p:grpSpPr>
          <a:xfrm>
            <a:off x="1236471" y="1827427"/>
            <a:ext cx="6378585" cy="1207266"/>
            <a:chOff x="1693172" y="1524023"/>
            <a:chExt cx="6378585" cy="1207266"/>
          </a:xfrm>
        </p:grpSpPr>
        <p:sp>
          <p:nvSpPr>
            <p:cNvPr id="4" name="矩形: 圆角 3"/>
            <p:cNvSpPr/>
            <p:nvPr/>
          </p:nvSpPr>
          <p:spPr>
            <a:xfrm>
              <a:off x="1693172" y="1524023"/>
              <a:ext cx="3090656"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家庭教育的误区！</a:t>
              </a:r>
            </a:p>
          </p:txBody>
        </p:sp>
        <p:sp>
          <p:nvSpPr>
            <p:cNvPr id="8" name="文本框 7"/>
            <p:cNvSpPr txBox="1"/>
            <p:nvPr/>
          </p:nvSpPr>
          <p:spPr>
            <a:xfrm>
              <a:off x="1975757" y="2331179"/>
              <a:ext cx="6096000" cy="400110"/>
            </a:xfrm>
            <a:prstGeom prst="rect">
              <a:avLst/>
            </a:prstGeom>
            <a:noFill/>
          </p:spPr>
          <p:txBody>
            <a:bodyPr wrap="square">
              <a:spAutoFit/>
            </a:bodyPr>
            <a:lstStyle/>
            <a:p>
              <a:r>
                <a:rPr lang="zh-CN" altLang="en-US" sz="2000" dirty="0">
                  <a:solidFill>
                    <a:schemeClr val="tx1">
                      <a:lumMod val="75000"/>
                      <a:lumOff val="25000"/>
                    </a:schemeClr>
                  </a:solidFill>
                  <a:latin typeface="Arial"/>
                  <a:ea typeface="微软雅黑"/>
                  <a:cs typeface="阿里巴巴普惠体" panose="00020600040101010101" pitchFamily="18" charset="-122"/>
                  <a:sym typeface="Arial"/>
                </a:rPr>
                <a:t>攀比成风、溺爱</a:t>
              </a:r>
            </a:p>
          </p:txBody>
        </p:sp>
      </p:grpSp>
      <p:grpSp>
        <p:nvGrpSpPr>
          <p:cNvPr id="13" name="组合 12"/>
          <p:cNvGrpSpPr/>
          <p:nvPr/>
        </p:nvGrpSpPr>
        <p:grpSpPr>
          <a:xfrm>
            <a:off x="1236471" y="3448376"/>
            <a:ext cx="6275171" cy="2425324"/>
            <a:chOff x="1693172" y="3429000"/>
            <a:chExt cx="6275171" cy="2425324"/>
          </a:xfrm>
        </p:grpSpPr>
        <p:sp>
          <p:nvSpPr>
            <p:cNvPr id="5" name="矩形: 圆角 4"/>
            <p:cNvSpPr/>
            <p:nvPr/>
          </p:nvSpPr>
          <p:spPr>
            <a:xfrm>
              <a:off x="1693172" y="3429000"/>
              <a:ext cx="3090656"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家庭教育成功要诀</a:t>
              </a:r>
            </a:p>
          </p:txBody>
        </p:sp>
        <p:sp>
          <p:nvSpPr>
            <p:cNvPr id="12" name="文本框 11"/>
            <p:cNvSpPr txBox="1"/>
            <p:nvPr/>
          </p:nvSpPr>
          <p:spPr>
            <a:xfrm>
              <a:off x="1872343" y="3915332"/>
              <a:ext cx="6096000" cy="193899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solidFill>
                    <a:schemeClr val="tx1">
                      <a:lumMod val="75000"/>
                      <a:lumOff val="25000"/>
                    </a:schemeClr>
                  </a:solidFill>
                  <a:latin typeface="Arial"/>
                  <a:ea typeface="微软雅黑"/>
                  <a:cs typeface="阿里巴巴普惠体" panose="00020600040101010101" pitchFamily="18" charset="-122"/>
                  <a:sym typeface="Arial"/>
                </a:rPr>
                <a:t>培养孩子的兴趣！</a:t>
              </a:r>
            </a:p>
            <a:p>
              <a:pPr marL="285750" indent="-285750">
                <a:lnSpc>
                  <a:spcPct val="150000"/>
                </a:lnSpc>
                <a:buFont typeface="Arial" panose="020B0604020202020204" pitchFamily="34" charset="0"/>
                <a:buChar char="•"/>
              </a:pPr>
              <a:r>
                <a:rPr lang="zh-CN" altLang="en-US" sz="2000" dirty="0">
                  <a:solidFill>
                    <a:schemeClr val="tx1">
                      <a:lumMod val="75000"/>
                      <a:lumOff val="25000"/>
                    </a:schemeClr>
                  </a:solidFill>
                  <a:latin typeface="Arial"/>
                  <a:ea typeface="微软雅黑"/>
                  <a:cs typeface="阿里巴巴普惠体" panose="00020600040101010101" pitchFamily="18" charset="-122"/>
                  <a:sym typeface="Arial"/>
                </a:rPr>
                <a:t>自信心的培养</a:t>
              </a:r>
            </a:p>
            <a:p>
              <a:pPr marL="285750" indent="-285750">
                <a:lnSpc>
                  <a:spcPct val="150000"/>
                </a:lnSpc>
                <a:buFont typeface="Arial" panose="020B0604020202020204" pitchFamily="34" charset="0"/>
                <a:buChar char="•"/>
              </a:pPr>
              <a:r>
                <a:rPr lang="zh-CN" altLang="en-US" sz="2000" dirty="0">
                  <a:solidFill>
                    <a:schemeClr val="tx1">
                      <a:lumMod val="75000"/>
                      <a:lumOff val="25000"/>
                    </a:schemeClr>
                  </a:solidFill>
                  <a:latin typeface="Arial"/>
                  <a:ea typeface="微软雅黑"/>
                  <a:cs typeface="阿里巴巴普惠体" panose="00020600040101010101" pitchFamily="18" charset="-122"/>
                  <a:sym typeface="Arial"/>
                </a:rPr>
                <a:t>培养孩子的好习惯</a:t>
              </a:r>
            </a:p>
            <a:p>
              <a:pPr marL="285750" indent="-285750">
                <a:lnSpc>
                  <a:spcPct val="150000"/>
                </a:lnSpc>
                <a:buFont typeface="Arial" panose="020B0604020202020204" pitchFamily="34" charset="0"/>
                <a:buChar char="•"/>
              </a:pPr>
              <a:r>
                <a:rPr lang="zh-CN" altLang="en-US" sz="2000" dirty="0">
                  <a:solidFill>
                    <a:schemeClr val="tx1">
                      <a:lumMod val="75000"/>
                      <a:lumOff val="25000"/>
                    </a:schemeClr>
                  </a:solidFill>
                  <a:latin typeface="Arial"/>
                  <a:ea typeface="微软雅黑"/>
                  <a:cs typeface="阿里巴巴普惠体" panose="00020600040101010101" pitchFamily="18" charset="-122"/>
                  <a:sym typeface="Arial"/>
                </a:rPr>
                <a:t>耐挫力的培养</a:t>
              </a:r>
            </a:p>
          </p:txBody>
        </p:sp>
      </p:grpSp>
      <p:grpSp>
        <p:nvGrpSpPr>
          <p:cNvPr id="26" name="组合 25"/>
          <p:cNvGrpSpPr/>
          <p:nvPr/>
        </p:nvGrpSpPr>
        <p:grpSpPr>
          <a:xfrm>
            <a:off x="6096000" y="1600942"/>
            <a:ext cx="6188279" cy="4217872"/>
            <a:chOff x="6096000" y="1600942"/>
            <a:chExt cx="6188279" cy="4217872"/>
          </a:xfrm>
        </p:grpSpPr>
        <p:grpSp>
          <p:nvGrpSpPr>
            <p:cNvPr id="23" name="组合 22"/>
            <p:cNvGrpSpPr/>
            <p:nvPr/>
          </p:nvGrpSpPr>
          <p:grpSpPr>
            <a:xfrm>
              <a:off x="6096000" y="1600942"/>
              <a:ext cx="6188279" cy="4217872"/>
              <a:chOff x="6096000" y="1600942"/>
              <a:chExt cx="6188279" cy="4217872"/>
            </a:xfrm>
          </p:grpSpPr>
          <p:grpSp>
            <p:nvGrpSpPr>
              <p:cNvPr id="21" name="组合 20"/>
              <p:cNvGrpSpPr/>
              <p:nvPr/>
            </p:nvGrpSpPr>
            <p:grpSpPr>
              <a:xfrm>
                <a:off x="6188279" y="1867540"/>
                <a:ext cx="6096000" cy="3734729"/>
                <a:chOff x="5701365" y="1952442"/>
                <a:chExt cx="6096000" cy="3734729"/>
              </a:xfrm>
            </p:grpSpPr>
            <p:sp>
              <p:nvSpPr>
                <p:cNvPr id="17" name="矩形 16"/>
                <p:cNvSpPr/>
                <p:nvPr/>
              </p:nvSpPr>
              <p:spPr>
                <a:xfrm>
                  <a:off x="6063202" y="2603250"/>
                  <a:ext cx="4202026" cy="3083921"/>
                </a:xfrm>
                <a:prstGeom prst="rect">
                  <a:avLst/>
                </a:prstGeom>
                <a:noFill/>
              </p:spPr>
              <p:txBody>
                <a:bodyPr wrap="square">
                  <a:spAutoFit/>
                </a:bodyPr>
                <a:lstStyle/>
                <a:p>
                  <a:pPr>
                    <a:lnSpc>
                      <a:spcPct val="180000"/>
                    </a:lnSpc>
                  </a:pP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男主外</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女主内</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各在其位</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各有分工。</a:t>
                  </a:r>
                  <a:endParaRPr lang="en-US" altLang="zh-CN" dirty="0">
                    <a:solidFill>
                      <a:schemeClr val="tx1">
                        <a:lumMod val="75000"/>
                        <a:lumOff val="25000"/>
                      </a:schemeClr>
                    </a:solidFill>
                    <a:latin typeface="Arial"/>
                    <a:ea typeface="微软雅黑"/>
                    <a:cs typeface="阿里巴巴普惠体" panose="00020600040101010101" pitchFamily="18" charset="-122"/>
                    <a:sym typeface="Arial"/>
                  </a:endParaRPr>
                </a:p>
                <a:p>
                  <a:pPr>
                    <a:lnSpc>
                      <a:spcPct val="180000"/>
                    </a:lnSpc>
                  </a:pP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身教家教教子有方。</a:t>
                  </a:r>
                  <a:endParaRPr lang="en-US" altLang="zh-CN" dirty="0">
                    <a:solidFill>
                      <a:schemeClr val="tx1">
                        <a:lumMod val="75000"/>
                        <a:lumOff val="25000"/>
                      </a:schemeClr>
                    </a:solidFill>
                    <a:latin typeface="Arial"/>
                    <a:ea typeface="微软雅黑"/>
                    <a:cs typeface="阿里巴巴普惠体" panose="00020600040101010101" pitchFamily="18" charset="-122"/>
                    <a:sym typeface="Arial"/>
                  </a:endParaRPr>
                </a:p>
                <a:p>
                  <a:pPr>
                    <a:lnSpc>
                      <a:spcPct val="180000"/>
                    </a:lnSpc>
                  </a:pP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严父慈母</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正道家风。</a:t>
                  </a:r>
                  <a:endParaRPr lang="en-US" altLang="zh-CN" dirty="0">
                    <a:solidFill>
                      <a:schemeClr val="tx1">
                        <a:lumMod val="75000"/>
                        <a:lumOff val="25000"/>
                      </a:schemeClr>
                    </a:solidFill>
                    <a:latin typeface="Arial"/>
                    <a:ea typeface="微软雅黑"/>
                    <a:cs typeface="阿里巴巴普惠体" panose="00020600040101010101" pitchFamily="18" charset="-122"/>
                    <a:sym typeface="Arial"/>
                  </a:endParaRPr>
                </a:p>
                <a:p>
                  <a:pPr>
                    <a:lnSpc>
                      <a:spcPct val="180000"/>
                    </a:lnSpc>
                  </a:pP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夫妻真情相爱</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家人才有幸福和美</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家庭和谐美满</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社会才能和谐安康</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家人卦道出了治家</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理家的窍门。</a:t>
                  </a:r>
                </a:p>
              </p:txBody>
            </p:sp>
            <p:sp>
              <p:nvSpPr>
                <p:cNvPr id="20" name="文本框 19"/>
                <p:cNvSpPr txBox="1"/>
                <p:nvPr/>
              </p:nvSpPr>
              <p:spPr>
                <a:xfrm>
                  <a:off x="5701365" y="1952442"/>
                  <a:ext cx="6096000" cy="461665"/>
                </a:xfrm>
                <a:prstGeom prst="rect">
                  <a:avLst/>
                </a:prstGeom>
                <a:noFill/>
              </p:spPr>
              <p:txBody>
                <a:bodyPr wrap="square">
                  <a:spAutoFit/>
                </a:bodyPr>
                <a:lstStyle/>
                <a:p>
                  <a:r>
                    <a:rPr lang="zh-CN" altLang="en-US" sz="2400" b="1" dirty="0">
                      <a:solidFill>
                        <a:schemeClr val="tx1">
                          <a:lumMod val="75000"/>
                          <a:lumOff val="25000"/>
                        </a:schemeClr>
                      </a:solidFill>
                      <a:latin typeface="Arial"/>
                      <a:ea typeface="微软雅黑"/>
                      <a:sym typeface="Arial"/>
                    </a:rPr>
                    <a:t>“家庭”概念的新认识</a:t>
                  </a:r>
                </a:p>
              </p:txBody>
            </p:sp>
          </p:grpSp>
          <p:sp>
            <p:nvSpPr>
              <p:cNvPr id="22" name="矩形 21"/>
              <p:cNvSpPr/>
              <p:nvPr/>
            </p:nvSpPr>
            <p:spPr>
              <a:xfrm>
                <a:off x="6096000" y="1600942"/>
                <a:ext cx="5072743" cy="4217872"/>
              </a:xfrm>
              <a:prstGeom prst="rect">
                <a:avLst/>
              </a:prstGeom>
              <a:noFill/>
              <a:ln w="28575">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cxnSp>
          <p:nvCxnSpPr>
            <p:cNvPr id="25" name="直接连接符 24"/>
            <p:cNvCxnSpPr/>
            <p:nvPr/>
          </p:nvCxnSpPr>
          <p:spPr>
            <a:xfrm>
              <a:off x="6550116" y="2518348"/>
              <a:ext cx="3002098" cy="0"/>
            </a:xfrm>
            <a:prstGeom prst="line">
              <a:avLst/>
            </a:prstGeom>
            <a:ln w="28575">
              <a:solidFill>
                <a:srgbClr val="F95C09"/>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6771" y="558988"/>
            <a:ext cx="6455229" cy="706595"/>
          </a:xfrm>
          <a:prstGeom prst="rect">
            <a:avLst/>
          </a:prstGeom>
        </p:spPr>
      </p:pic>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31410" y="1683676"/>
            <a:ext cx="240883" cy="1162884"/>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pic>
        <p:nvPicPr>
          <p:cNvPr id="18" name="图片 17"/>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418377" y="2060194"/>
            <a:ext cx="5057138" cy="3972583"/>
          </a:xfrm>
          <a:prstGeom prst="rect">
            <a:avLst/>
          </a:prstGeom>
        </p:spPr>
      </p:pic>
      <p:grpSp>
        <p:nvGrpSpPr>
          <p:cNvPr id="6" name="组合 5"/>
          <p:cNvGrpSpPr/>
          <p:nvPr/>
        </p:nvGrpSpPr>
        <p:grpSpPr>
          <a:xfrm>
            <a:off x="7059411" y="2288143"/>
            <a:ext cx="2697756" cy="522198"/>
            <a:chOff x="7481333" y="933206"/>
            <a:chExt cx="2428344" cy="497586"/>
          </a:xfrm>
          <a:solidFill>
            <a:srgbClr val="F95C09"/>
          </a:solidFill>
        </p:grpSpPr>
        <p:sp>
          <p:nvSpPr>
            <p:cNvPr id="8" name="椭圆 7"/>
            <p:cNvSpPr/>
            <p:nvPr/>
          </p:nvSpPr>
          <p:spPr>
            <a:xfrm>
              <a:off x="7481333"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第</a:t>
              </a:r>
            </a:p>
          </p:txBody>
        </p:sp>
        <p:sp>
          <p:nvSpPr>
            <p:cNvPr id="10" name="椭圆 9"/>
            <p:cNvSpPr/>
            <p:nvPr/>
          </p:nvSpPr>
          <p:spPr>
            <a:xfrm>
              <a:off x="8124919"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二</a:t>
              </a:r>
            </a:p>
          </p:txBody>
        </p:sp>
        <p:sp>
          <p:nvSpPr>
            <p:cNvPr id="11" name="椭圆 10"/>
            <p:cNvSpPr/>
            <p:nvPr/>
          </p:nvSpPr>
          <p:spPr>
            <a:xfrm>
              <a:off x="8768505"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部</a:t>
              </a:r>
            </a:p>
          </p:txBody>
        </p:sp>
        <p:sp>
          <p:nvSpPr>
            <p:cNvPr id="12" name="椭圆 11"/>
            <p:cNvSpPr/>
            <p:nvPr/>
          </p:nvSpPr>
          <p:spPr>
            <a:xfrm>
              <a:off x="9412091"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分</a:t>
              </a:r>
            </a:p>
          </p:txBody>
        </p:sp>
      </p:grpSp>
      <p:sp>
        <p:nvSpPr>
          <p:cNvPr id="17" name="文本框 16"/>
          <p:cNvSpPr txBox="1"/>
          <p:nvPr/>
        </p:nvSpPr>
        <p:spPr>
          <a:xfrm>
            <a:off x="5343417" y="2852570"/>
            <a:ext cx="6291942" cy="1938992"/>
          </a:xfrm>
          <a:prstGeom prst="rect">
            <a:avLst/>
          </a:prstGeom>
          <a:noFill/>
        </p:spPr>
        <p:txBody>
          <a:bodyPr wrap="square">
            <a:spAutoFit/>
          </a:bodyPr>
          <a:lstStyle>
            <a:defPPr>
              <a:defRPr lang="zh-CN"/>
            </a:defPPr>
            <a:lvl1pPr algn="ctr">
              <a:defRPr sz="6000" b="1">
                <a:solidFill>
                  <a:schemeClr val="tx1">
                    <a:lumMod val="75000"/>
                    <a:lumOff val="25000"/>
                  </a:schemeClr>
                </a:solidFill>
                <a:latin typeface="Arial"/>
                <a:ea typeface="微软雅黑"/>
                <a:cs typeface="阿里巴巴普惠体" panose="00020600040101010101" pitchFamily="18" charset="-122"/>
              </a:defRPr>
            </a:lvl1pPr>
          </a:lstStyle>
          <a:p>
            <a:r>
              <a:rPr lang="zh-CN" altLang="en-US" dirty="0">
                <a:sym typeface="Arial"/>
              </a:rPr>
              <a:t>当前我国家庭教育状况的剖析</a:t>
            </a:r>
          </a:p>
        </p:txBody>
      </p:sp>
      <p:sp>
        <p:nvSpPr>
          <p:cNvPr id="19" name="文本框 18"/>
          <p:cNvSpPr txBox="1"/>
          <p:nvPr/>
        </p:nvSpPr>
        <p:spPr>
          <a:xfrm>
            <a:off x="6634121" y="4787020"/>
            <a:ext cx="3710534" cy="400110"/>
          </a:xfrm>
          <a:prstGeom prst="rect">
            <a:avLst/>
          </a:prstGeom>
          <a:solidFill>
            <a:srgbClr val="F95C09"/>
          </a:solidFill>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营造家庭幸福  创造美好生活</a:t>
            </a:r>
            <a:endParaRPr lang="zh-CN" altLang="en-US" sz="2000" b="1" dirty="0">
              <a:solidFill>
                <a:schemeClr val="bg1"/>
              </a:solidFill>
              <a:effectLst>
                <a:outerShdw blurRad="38100" dist="38100" dir="2700000" algn="tl">
                  <a:srgbClr val="000000">
                    <a:alpha val="43137"/>
                  </a:srgbClr>
                </a:outerShdw>
              </a:effectLst>
              <a:latin typeface="Arial"/>
              <a:ea typeface="微软雅黑"/>
              <a:sym typeface="Arial"/>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16" presetClass="entr" presetSubtype="2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sym typeface="Arial"/>
                </a:rPr>
                <a:t>当前我国家庭教育状况的剖析</a:t>
              </a: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sp>
        <p:nvSpPr>
          <p:cNvPr id="5" name="文本框 4"/>
          <p:cNvSpPr txBox="1"/>
          <p:nvPr/>
        </p:nvSpPr>
        <p:spPr>
          <a:xfrm>
            <a:off x="7448743" y="1399803"/>
            <a:ext cx="6096000" cy="400110"/>
          </a:xfrm>
          <a:prstGeom prst="rect">
            <a:avLst/>
          </a:prstGeom>
          <a:noFill/>
        </p:spPr>
        <p:txBody>
          <a:bodyPr wrap="square">
            <a:spAutoFit/>
          </a:bodyPr>
          <a:lstStyle/>
          <a:p>
            <a:r>
              <a:rPr lang="zh-CN" altLang="en-US" sz="2000" b="1" dirty="0">
                <a:solidFill>
                  <a:schemeClr val="tx1">
                    <a:lumMod val="75000"/>
                    <a:lumOff val="25000"/>
                  </a:schemeClr>
                </a:solidFill>
                <a:latin typeface="Arial"/>
                <a:ea typeface="微软雅黑"/>
                <a:sym typeface="Arial"/>
              </a:rPr>
              <a:t>当前我国家庭教育状况的剖析</a:t>
            </a:r>
          </a:p>
        </p:txBody>
      </p:sp>
      <p:grpSp>
        <p:nvGrpSpPr>
          <p:cNvPr id="17" name="组合 16"/>
          <p:cNvGrpSpPr/>
          <p:nvPr/>
        </p:nvGrpSpPr>
        <p:grpSpPr>
          <a:xfrm>
            <a:off x="1102926" y="1617189"/>
            <a:ext cx="6096000" cy="4343738"/>
            <a:chOff x="1102926" y="1617189"/>
            <a:chExt cx="6096000" cy="4343738"/>
          </a:xfrm>
        </p:grpSpPr>
        <p:sp>
          <p:nvSpPr>
            <p:cNvPr id="6" name="文本框 5"/>
            <p:cNvSpPr txBox="1"/>
            <p:nvPr/>
          </p:nvSpPr>
          <p:spPr>
            <a:xfrm>
              <a:off x="1102926" y="2100236"/>
              <a:ext cx="6096000" cy="777457"/>
            </a:xfrm>
            <a:prstGeom prst="rect">
              <a:avLst/>
            </a:prstGeom>
            <a:noFill/>
          </p:spPr>
          <p:txBody>
            <a:bodyPr wrap="square">
              <a:spAutoFit/>
            </a:bodyPr>
            <a:lstStyle/>
            <a:p>
              <a:pPr>
                <a:lnSpc>
                  <a:spcPct val="130000"/>
                </a:lnSpc>
              </a:pPr>
              <a:r>
                <a:rPr lang="zh-CN" altLang="en-US" dirty="0">
                  <a:solidFill>
                    <a:schemeClr val="tx1">
                      <a:lumMod val="75000"/>
                      <a:lumOff val="25000"/>
                    </a:schemeClr>
                  </a:solidFill>
                  <a:latin typeface="Arial"/>
                  <a:ea typeface="微软雅黑"/>
                  <a:sym typeface="Arial"/>
                </a:rPr>
                <a:t>改革开放以来</a:t>
              </a:r>
              <a:r>
                <a:rPr lang="en-US" altLang="zh-CN" dirty="0">
                  <a:solidFill>
                    <a:schemeClr val="tx1">
                      <a:lumMod val="75000"/>
                      <a:lumOff val="25000"/>
                    </a:schemeClr>
                  </a:solidFill>
                  <a:latin typeface="Arial"/>
                  <a:ea typeface="微软雅黑"/>
                  <a:sym typeface="Arial"/>
                </a:rPr>
                <a:t>,</a:t>
              </a:r>
              <a:r>
                <a:rPr lang="zh-CN" altLang="en-US" dirty="0">
                  <a:solidFill>
                    <a:schemeClr val="tx1">
                      <a:lumMod val="75000"/>
                      <a:lumOff val="25000"/>
                    </a:schemeClr>
                  </a:solidFill>
                  <a:latin typeface="Arial"/>
                  <a:ea typeface="微软雅黑"/>
                  <a:sym typeface="Arial"/>
                </a:rPr>
                <a:t>社会竟争压力剧增</a:t>
              </a:r>
              <a:r>
                <a:rPr lang="en-US" altLang="zh-CN" dirty="0">
                  <a:solidFill>
                    <a:schemeClr val="tx1">
                      <a:lumMod val="75000"/>
                      <a:lumOff val="25000"/>
                    </a:schemeClr>
                  </a:solidFill>
                  <a:latin typeface="Arial"/>
                  <a:ea typeface="微软雅黑"/>
                  <a:sym typeface="Arial"/>
                </a:rPr>
                <a:t>,</a:t>
              </a:r>
              <a:r>
                <a:rPr lang="zh-CN" altLang="en-US" dirty="0">
                  <a:solidFill>
                    <a:schemeClr val="tx1">
                      <a:lumMod val="75000"/>
                      <a:lumOff val="25000"/>
                    </a:schemeClr>
                  </a:solidFill>
                  <a:latin typeface="Arial"/>
                  <a:ea typeface="微软雅黑"/>
                  <a:sym typeface="Arial"/>
                </a:rPr>
                <a:t>家庭中每个成员都受到前所未有的生存压力与发展的压力。</a:t>
              </a:r>
            </a:p>
          </p:txBody>
        </p:sp>
        <p:sp>
          <p:nvSpPr>
            <p:cNvPr id="8" name="文本框 7"/>
            <p:cNvSpPr txBox="1"/>
            <p:nvPr/>
          </p:nvSpPr>
          <p:spPr>
            <a:xfrm>
              <a:off x="1102927" y="1617189"/>
              <a:ext cx="1408202" cy="400110"/>
            </a:xfrm>
            <a:prstGeom prst="rect">
              <a:avLst/>
            </a:prstGeom>
            <a:solidFill>
              <a:srgbClr val="F95C09"/>
            </a:solidFill>
          </p:spPr>
          <p:txBody>
            <a:bodyPr wrap="square">
              <a:spAutoFit/>
            </a:bodyPr>
            <a:lstStyle/>
            <a:p>
              <a:pPr marL="342900" indent="-342900">
                <a:buFont typeface="Arial" panose="020B0604020202020204" pitchFamily="34" charset="0"/>
                <a:buChar char="•"/>
              </a:pPr>
              <a:r>
                <a:rPr lang="zh-CN" altLang="en-US" sz="2000" b="1" dirty="0">
                  <a:solidFill>
                    <a:schemeClr val="bg1"/>
                  </a:solidFill>
                  <a:effectLst>
                    <a:outerShdw blurRad="38100" dist="38100" dir="2700000" algn="tl">
                      <a:srgbClr val="000000">
                        <a:alpha val="43137"/>
                      </a:srgbClr>
                    </a:outerShdw>
                  </a:effectLst>
                  <a:latin typeface="Arial"/>
                  <a:ea typeface="微软雅黑"/>
                  <a:sym typeface="Arial"/>
                </a:rPr>
                <a:t>原因</a:t>
              </a:r>
              <a:r>
                <a:rPr lang="en-US" altLang="zh-CN" sz="2000" b="1" dirty="0">
                  <a:solidFill>
                    <a:schemeClr val="bg1"/>
                  </a:solidFill>
                  <a:effectLst>
                    <a:outerShdw blurRad="38100" dist="38100" dir="2700000" algn="tl">
                      <a:srgbClr val="000000">
                        <a:alpha val="43137"/>
                      </a:srgbClr>
                    </a:outerShdw>
                  </a:effectLst>
                  <a:latin typeface="Arial"/>
                  <a:ea typeface="微软雅黑"/>
                  <a:sym typeface="Arial"/>
                </a:rPr>
                <a:t>1</a:t>
              </a:r>
            </a:p>
          </p:txBody>
        </p:sp>
        <p:sp>
          <p:nvSpPr>
            <p:cNvPr id="10" name="文本框 9"/>
            <p:cNvSpPr txBox="1"/>
            <p:nvPr/>
          </p:nvSpPr>
          <p:spPr>
            <a:xfrm>
              <a:off x="1102926" y="3471480"/>
              <a:ext cx="6096000" cy="1172629"/>
            </a:xfrm>
            <a:prstGeom prst="rect">
              <a:avLst/>
            </a:prstGeom>
            <a:noFill/>
          </p:spPr>
          <p:txBody>
            <a:bodyPr wrap="square">
              <a:spAutoFit/>
            </a:bodyPr>
            <a:lstStyle/>
            <a:p>
              <a:pPr>
                <a:lnSpc>
                  <a:spcPct val="130000"/>
                </a:lnSpc>
              </a:pPr>
              <a:r>
                <a:rPr lang="zh-CN" altLang="en-US" dirty="0">
                  <a:solidFill>
                    <a:schemeClr val="tx1">
                      <a:lumMod val="75000"/>
                      <a:lumOff val="25000"/>
                    </a:schemeClr>
                  </a:solidFill>
                  <a:latin typeface="Arial"/>
                  <a:ea typeface="微软雅黑"/>
                  <a:sym typeface="Arial"/>
                </a:rPr>
                <a:t> 有关统计数据表明：目前</a:t>
              </a:r>
              <a:r>
                <a:rPr lang="en-US" altLang="zh-CN" dirty="0">
                  <a:solidFill>
                    <a:schemeClr val="tx1">
                      <a:lumMod val="75000"/>
                      <a:lumOff val="25000"/>
                    </a:schemeClr>
                  </a:solidFill>
                  <a:latin typeface="Arial"/>
                  <a:ea typeface="微软雅黑"/>
                  <a:sym typeface="Arial"/>
                </a:rPr>
                <a:t>,</a:t>
              </a:r>
              <a:r>
                <a:rPr lang="zh-CN" altLang="en-US" dirty="0">
                  <a:solidFill>
                    <a:schemeClr val="tx1">
                      <a:lumMod val="75000"/>
                      <a:lumOff val="25000"/>
                    </a:schemeClr>
                  </a:solidFill>
                  <a:latin typeface="Arial"/>
                  <a:ea typeface="微软雅黑"/>
                  <a:sym typeface="Arial"/>
                </a:rPr>
                <a:t>我国儿童心里问题的发病率为</a:t>
              </a:r>
              <a:r>
                <a:rPr lang="en-US" altLang="zh-CN" dirty="0">
                  <a:solidFill>
                    <a:schemeClr val="tx1">
                      <a:lumMod val="75000"/>
                      <a:lumOff val="25000"/>
                    </a:schemeClr>
                  </a:solidFill>
                  <a:latin typeface="Arial"/>
                  <a:ea typeface="微软雅黑"/>
                  <a:sym typeface="Arial"/>
                </a:rPr>
                <a:t>12%</a:t>
              </a:r>
              <a:r>
                <a:rPr lang="zh-CN" altLang="en-US" dirty="0">
                  <a:solidFill>
                    <a:schemeClr val="tx1">
                      <a:lumMod val="75000"/>
                      <a:lumOff val="25000"/>
                    </a:schemeClr>
                  </a:solidFill>
                  <a:latin typeface="Arial"/>
                  <a:ea typeface="微软雅黑"/>
                  <a:sym typeface="Arial"/>
                </a:rPr>
                <a:t>一</a:t>
              </a:r>
              <a:r>
                <a:rPr lang="en-US" altLang="zh-CN" dirty="0">
                  <a:solidFill>
                    <a:schemeClr val="tx1">
                      <a:lumMod val="75000"/>
                      <a:lumOff val="25000"/>
                    </a:schemeClr>
                  </a:solidFill>
                  <a:latin typeface="Arial"/>
                  <a:ea typeface="微软雅黑"/>
                  <a:sym typeface="Arial"/>
                </a:rPr>
                <a:t>16%,</a:t>
              </a:r>
              <a:r>
                <a:rPr lang="zh-CN" altLang="en-US" dirty="0">
                  <a:solidFill>
                    <a:schemeClr val="tx1">
                      <a:lumMod val="75000"/>
                      <a:lumOff val="25000"/>
                    </a:schemeClr>
                  </a:solidFill>
                  <a:latin typeface="Arial"/>
                  <a:ea typeface="微软雅黑"/>
                  <a:sym typeface="Arial"/>
                </a:rPr>
                <a:t>患有心理疾病的儿童为</a:t>
              </a:r>
              <a:r>
                <a:rPr lang="en-US" altLang="zh-CN" dirty="0">
                  <a:solidFill>
                    <a:schemeClr val="tx1">
                      <a:lumMod val="75000"/>
                      <a:lumOff val="25000"/>
                    </a:schemeClr>
                  </a:solidFill>
                  <a:latin typeface="Arial"/>
                  <a:ea typeface="微软雅黑"/>
                  <a:sym typeface="Arial"/>
                </a:rPr>
                <a:t>2%</a:t>
              </a:r>
              <a:r>
                <a:rPr lang="zh-CN" altLang="en-US" dirty="0">
                  <a:solidFill>
                    <a:schemeClr val="tx1">
                      <a:lumMod val="75000"/>
                      <a:lumOff val="25000"/>
                    </a:schemeClr>
                  </a:solidFill>
                  <a:latin typeface="Arial"/>
                  <a:ea typeface="微软雅黑"/>
                  <a:sym typeface="Arial"/>
                </a:rPr>
                <a:t>左右。</a:t>
              </a:r>
              <a:r>
                <a:rPr lang="en-US" altLang="zh-CN" dirty="0">
                  <a:solidFill>
                    <a:schemeClr val="tx1">
                      <a:lumMod val="75000"/>
                      <a:lumOff val="25000"/>
                    </a:schemeClr>
                  </a:solidFill>
                  <a:latin typeface="Arial"/>
                  <a:ea typeface="微软雅黑"/>
                  <a:sym typeface="Arial"/>
                </a:rPr>
                <a:t>32%</a:t>
              </a:r>
              <a:r>
                <a:rPr lang="zh-CN" altLang="en-US" dirty="0">
                  <a:solidFill>
                    <a:schemeClr val="tx1">
                      <a:lumMod val="75000"/>
                      <a:lumOff val="25000"/>
                    </a:schemeClr>
                  </a:solidFill>
                  <a:latin typeface="Arial"/>
                  <a:ea typeface="微软雅黑"/>
                  <a:sym typeface="Arial"/>
                </a:rPr>
                <a:t>的中学生存在不同程度的心里健康问题。</a:t>
              </a:r>
            </a:p>
          </p:txBody>
        </p:sp>
        <p:sp>
          <p:nvSpPr>
            <p:cNvPr id="11" name="文本框 10"/>
            <p:cNvSpPr txBox="1"/>
            <p:nvPr/>
          </p:nvSpPr>
          <p:spPr>
            <a:xfrm>
              <a:off x="1102927" y="3042861"/>
              <a:ext cx="1408202" cy="400110"/>
            </a:xfrm>
            <a:prstGeom prst="rect">
              <a:avLst/>
            </a:prstGeom>
            <a:solidFill>
              <a:srgbClr val="F95C09"/>
            </a:solidFill>
          </p:spPr>
          <p:txBody>
            <a:bodyPr wrap="square">
              <a:spAutoFit/>
            </a:bodyPr>
            <a:lstStyle/>
            <a:p>
              <a:pPr marL="342900" indent="-342900">
                <a:buFont typeface="Arial" panose="020B0604020202020204" pitchFamily="34" charset="0"/>
                <a:buChar char="•"/>
              </a:pPr>
              <a:r>
                <a:rPr lang="zh-CN" altLang="en-US" sz="2000" b="1" dirty="0">
                  <a:solidFill>
                    <a:schemeClr val="bg1"/>
                  </a:solidFill>
                  <a:effectLst>
                    <a:outerShdw blurRad="38100" dist="38100" dir="2700000" algn="tl">
                      <a:srgbClr val="000000">
                        <a:alpha val="43137"/>
                      </a:srgbClr>
                    </a:outerShdw>
                  </a:effectLst>
                  <a:latin typeface="Arial"/>
                  <a:ea typeface="微软雅黑"/>
                  <a:sym typeface="Arial"/>
                </a:rPr>
                <a:t>原因</a:t>
              </a:r>
              <a:r>
                <a:rPr lang="en-US" altLang="zh-CN" sz="2000" b="1" dirty="0">
                  <a:solidFill>
                    <a:schemeClr val="bg1"/>
                  </a:solidFill>
                  <a:effectLst>
                    <a:outerShdw blurRad="38100" dist="38100" dir="2700000" algn="tl">
                      <a:srgbClr val="000000">
                        <a:alpha val="43137"/>
                      </a:srgbClr>
                    </a:outerShdw>
                  </a:effectLst>
                  <a:latin typeface="Arial"/>
                  <a:ea typeface="微软雅黑"/>
                  <a:sym typeface="Arial"/>
                </a:rPr>
                <a:t>2</a:t>
              </a:r>
            </a:p>
          </p:txBody>
        </p:sp>
        <p:sp>
          <p:nvSpPr>
            <p:cNvPr id="12" name="文本框 11"/>
            <p:cNvSpPr txBox="1"/>
            <p:nvPr/>
          </p:nvSpPr>
          <p:spPr>
            <a:xfrm>
              <a:off x="1102926" y="5183470"/>
              <a:ext cx="6095999" cy="777457"/>
            </a:xfrm>
            <a:prstGeom prst="rect">
              <a:avLst/>
            </a:prstGeom>
            <a:noFill/>
          </p:spPr>
          <p:txBody>
            <a:bodyPr wrap="square">
              <a:spAutoFit/>
            </a:bodyPr>
            <a:lstStyle/>
            <a:p>
              <a:pPr>
                <a:lnSpc>
                  <a:spcPct val="130000"/>
                </a:lnSpc>
              </a:pPr>
              <a:r>
                <a:rPr lang="zh-CN" altLang="en-US" dirty="0">
                  <a:solidFill>
                    <a:schemeClr val="tx1">
                      <a:lumMod val="75000"/>
                      <a:lumOff val="25000"/>
                    </a:schemeClr>
                  </a:solidFill>
                  <a:latin typeface="Arial"/>
                  <a:ea typeface="微软雅黑"/>
                  <a:sym typeface="Arial"/>
                </a:rPr>
                <a:t> 当前</a:t>
              </a:r>
              <a:r>
                <a:rPr lang="en-US" altLang="zh-CN" dirty="0">
                  <a:solidFill>
                    <a:schemeClr val="tx1">
                      <a:lumMod val="75000"/>
                      <a:lumOff val="25000"/>
                    </a:schemeClr>
                  </a:solidFill>
                  <a:latin typeface="Arial"/>
                  <a:ea typeface="微软雅黑"/>
                  <a:sym typeface="Arial"/>
                </a:rPr>
                <a:t>,</a:t>
              </a:r>
              <a:r>
                <a:rPr lang="zh-CN" altLang="en-US" dirty="0">
                  <a:solidFill>
                    <a:schemeClr val="tx1">
                      <a:lumMod val="75000"/>
                      <a:lumOff val="25000"/>
                    </a:schemeClr>
                  </a:solidFill>
                  <a:latin typeface="Arial"/>
                  <a:ea typeface="微软雅黑"/>
                  <a:sym typeface="Arial"/>
                </a:rPr>
                <a:t>因家庭环境因素而导致的孩子情绪问题</a:t>
              </a:r>
              <a:r>
                <a:rPr lang="en-US" altLang="zh-CN" dirty="0">
                  <a:solidFill>
                    <a:schemeClr val="tx1">
                      <a:lumMod val="75000"/>
                      <a:lumOff val="25000"/>
                    </a:schemeClr>
                  </a:solidFill>
                  <a:latin typeface="Arial"/>
                  <a:ea typeface="微软雅黑"/>
                  <a:sym typeface="Arial"/>
                </a:rPr>
                <a:t>,</a:t>
              </a:r>
              <a:r>
                <a:rPr lang="zh-CN" altLang="en-US" dirty="0">
                  <a:solidFill>
                    <a:schemeClr val="tx1">
                      <a:lumMod val="75000"/>
                      <a:lumOff val="25000"/>
                    </a:schemeClr>
                  </a:solidFill>
                  <a:latin typeface="Arial"/>
                  <a:ea typeface="微软雅黑"/>
                  <a:sym typeface="Arial"/>
                </a:rPr>
                <a:t>以致违法犯罪或极端行为案例不断增加</a:t>
              </a:r>
              <a:r>
                <a:rPr lang="en-US" altLang="zh-CN" dirty="0">
                  <a:solidFill>
                    <a:schemeClr val="tx1">
                      <a:lumMod val="75000"/>
                      <a:lumOff val="25000"/>
                    </a:schemeClr>
                  </a:solidFill>
                  <a:latin typeface="Arial"/>
                  <a:ea typeface="微软雅黑"/>
                  <a:sym typeface="Arial"/>
                </a:rPr>
                <a:t>,</a:t>
              </a:r>
              <a:r>
                <a:rPr lang="zh-CN" altLang="en-US" dirty="0">
                  <a:solidFill>
                    <a:schemeClr val="tx1">
                      <a:lumMod val="75000"/>
                      <a:lumOff val="25000"/>
                    </a:schemeClr>
                  </a:solidFill>
                  <a:latin typeface="Arial"/>
                  <a:ea typeface="微软雅黑"/>
                  <a:sym typeface="Arial"/>
                </a:rPr>
                <a:t>而且呈现具高不下。</a:t>
              </a:r>
            </a:p>
          </p:txBody>
        </p:sp>
        <p:sp>
          <p:nvSpPr>
            <p:cNvPr id="13" name="文本框 12"/>
            <p:cNvSpPr txBox="1"/>
            <p:nvPr/>
          </p:nvSpPr>
          <p:spPr>
            <a:xfrm>
              <a:off x="1102927" y="4754851"/>
              <a:ext cx="1408202" cy="400110"/>
            </a:xfrm>
            <a:prstGeom prst="rect">
              <a:avLst/>
            </a:prstGeom>
            <a:solidFill>
              <a:srgbClr val="F95C09"/>
            </a:solidFill>
          </p:spPr>
          <p:txBody>
            <a:bodyPr wrap="square">
              <a:spAutoFit/>
            </a:bodyPr>
            <a:lstStyle/>
            <a:p>
              <a:pPr marL="342900" indent="-342900">
                <a:buFont typeface="Arial" panose="020B0604020202020204" pitchFamily="34" charset="0"/>
                <a:buChar char="•"/>
              </a:pPr>
              <a:r>
                <a:rPr lang="zh-CN" altLang="en-US" sz="2000" b="1" dirty="0">
                  <a:solidFill>
                    <a:schemeClr val="bg1"/>
                  </a:solidFill>
                  <a:effectLst>
                    <a:outerShdw blurRad="38100" dist="38100" dir="2700000" algn="tl">
                      <a:srgbClr val="000000">
                        <a:alpha val="43137"/>
                      </a:srgbClr>
                    </a:outerShdw>
                  </a:effectLst>
                  <a:latin typeface="Arial"/>
                  <a:ea typeface="微软雅黑"/>
                  <a:sym typeface="Arial"/>
                </a:rPr>
                <a:t>原因</a:t>
              </a:r>
              <a:r>
                <a:rPr lang="en-US" altLang="zh-CN" sz="2000" b="1" dirty="0">
                  <a:solidFill>
                    <a:schemeClr val="bg1"/>
                  </a:solidFill>
                  <a:effectLst>
                    <a:outerShdw blurRad="38100" dist="38100" dir="2700000" algn="tl">
                      <a:srgbClr val="000000">
                        <a:alpha val="43137"/>
                      </a:srgbClr>
                    </a:outerShdw>
                  </a:effectLst>
                  <a:latin typeface="Arial"/>
                  <a:ea typeface="微软雅黑"/>
                  <a:sym typeface="Arial"/>
                </a:rPr>
                <a:t>3</a:t>
              </a:r>
            </a:p>
          </p:txBody>
        </p:sp>
      </p:grpSp>
      <p:pic>
        <p:nvPicPr>
          <p:cNvPr id="19" name="图片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4061" y="1838107"/>
            <a:ext cx="4838700" cy="4838700"/>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sym typeface="Arial"/>
                </a:rPr>
                <a:t>当前我国家庭教育状况的剖析</a:t>
              </a:r>
            </a:p>
          </p:txBody>
        </p:sp>
        <p:pic>
          <p:nvPicPr>
            <p:cNvPr id="14" name="图片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sp>
        <p:nvSpPr>
          <p:cNvPr id="5" name="矩形: 圆角 4"/>
          <p:cNvSpPr/>
          <p:nvPr/>
        </p:nvSpPr>
        <p:spPr>
          <a:xfrm>
            <a:off x="1143489" y="1813118"/>
            <a:ext cx="4517082"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当前我国家庭教育状况的剖析</a:t>
            </a:r>
          </a:p>
        </p:txBody>
      </p:sp>
      <p:grpSp>
        <p:nvGrpSpPr>
          <p:cNvPr id="10" name="组合 9"/>
          <p:cNvGrpSpPr/>
          <p:nvPr/>
        </p:nvGrpSpPr>
        <p:grpSpPr>
          <a:xfrm>
            <a:off x="1116728" y="2471514"/>
            <a:ext cx="6369367" cy="2029903"/>
            <a:chOff x="1116728" y="2297343"/>
            <a:chExt cx="6369367" cy="2029903"/>
          </a:xfrm>
        </p:grpSpPr>
        <p:sp>
          <p:nvSpPr>
            <p:cNvPr id="4" name="文本框 3"/>
            <p:cNvSpPr txBox="1"/>
            <p:nvPr/>
          </p:nvSpPr>
          <p:spPr>
            <a:xfrm>
              <a:off x="1143489" y="2297343"/>
              <a:ext cx="6342606" cy="1421928"/>
            </a:xfrm>
            <a:prstGeom prst="rect">
              <a:avLst/>
            </a:prstGeom>
            <a:noFill/>
          </p:spPr>
          <p:txBody>
            <a:bodyPr wrap="square">
              <a:spAutoFit/>
            </a:bodyPr>
            <a:lstStyle>
              <a:defPPr>
                <a:defRPr lang="zh-CN"/>
              </a:defPPr>
              <a:lvl1pPr>
                <a:lnSpc>
                  <a:spcPct val="120000"/>
                </a:lnSpc>
                <a:defRPr sz="1400">
                  <a:latin typeface="Arial" panose="020B0604020202020204" pitchFamily="34" charset="0"/>
                  <a:ea typeface="阿里巴巴普惠体" panose="00020600040101010101" pitchFamily="18" charset="-122"/>
                  <a:cs typeface="阿里巴巴普惠体" panose="00020600040101010101" pitchFamily="18" charset="-122"/>
                </a:defRPr>
              </a:lvl1pPr>
            </a:lstStyle>
            <a:p>
              <a:r>
                <a:rPr lang="zh-CN" altLang="en-US" sz="1800" dirty="0">
                  <a:latin typeface="Arial"/>
                  <a:ea typeface="微软雅黑"/>
                  <a:sym typeface="Arial"/>
                </a:rPr>
                <a:t>现代家庭教育遭遇到前所未有的挑战</a:t>
              </a:r>
              <a:r>
                <a:rPr lang="en-US" altLang="zh-CN" sz="1800" dirty="0">
                  <a:latin typeface="Arial"/>
                  <a:ea typeface="微软雅黑"/>
                  <a:sym typeface="Arial"/>
                </a:rPr>
                <a:t>,</a:t>
              </a:r>
              <a:r>
                <a:rPr lang="zh-CN" altLang="en-US" sz="1800" dirty="0">
                  <a:latin typeface="Arial"/>
                  <a:ea typeface="微软雅黑"/>
                  <a:sym typeface="Arial"/>
                </a:rPr>
                <a:t>当前的“三大危机”呈现</a:t>
              </a:r>
              <a:r>
                <a:rPr lang="en-US" altLang="zh-CN" sz="1800" dirty="0">
                  <a:latin typeface="Arial"/>
                  <a:ea typeface="微软雅黑"/>
                  <a:sym typeface="Arial"/>
                </a:rPr>
                <a:t>——</a:t>
              </a:r>
              <a:r>
                <a:rPr lang="zh-CN" altLang="en-US" sz="1800" dirty="0">
                  <a:latin typeface="Arial"/>
                  <a:ea typeface="微软雅黑"/>
                  <a:sym typeface="Arial"/>
                </a:rPr>
                <a:t>学校教育中的应试体制,家庭教育中的过度溺爱,社会上要钱不要下一代的赚钱狂潮,构成了当代家庭教育的“三大危机”或叫“三座大山”,我们的孩子活的太累,以致不堪重负。</a:t>
              </a:r>
            </a:p>
          </p:txBody>
        </p:sp>
        <p:sp>
          <p:nvSpPr>
            <p:cNvPr id="6" name="文本框 5"/>
            <p:cNvSpPr txBox="1"/>
            <p:nvPr/>
          </p:nvSpPr>
          <p:spPr>
            <a:xfrm>
              <a:off x="1116728" y="3930663"/>
              <a:ext cx="6342606" cy="396583"/>
            </a:xfrm>
            <a:prstGeom prst="rect">
              <a:avLst/>
            </a:prstGeom>
            <a:noFill/>
          </p:spPr>
          <p:txBody>
            <a:bodyPr wrap="square">
              <a:spAutoFit/>
            </a:bodyPr>
            <a:lstStyle>
              <a:defPPr>
                <a:defRPr lang="zh-CN"/>
              </a:defPPr>
              <a:lvl1pPr>
                <a:lnSpc>
                  <a:spcPct val="120000"/>
                </a:lnSpc>
                <a:defRPr sz="1400">
                  <a:latin typeface="Arial" panose="020B0604020202020204" pitchFamily="34" charset="0"/>
                  <a:ea typeface="阿里巴巴普惠体" panose="00020600040101010101" pitchFamily="18" charset="-122"/>
                  <a:cs typeface="阿里巴巴普惠体" panose="00020600040101010101" pitchFamily="18" charset="-122"/>
                </a:defRPr>
              </a:lvl1pPr>
            </a:lstStyle>
            <a:p>
              <a:r>
                <a:rPr lang="zh-CN" altLang="en-US" sz="1800" b="1" dirty="0">
                  <a:solidFill>
                    <a:schemeClr val="tx1">
                      <a:lumMod val="75000"/>
                      <a:lumOff val="25000"/>
                    </a:schemeClr>
                  </a:solidFill>
                  <a:latin typeface="Arial"/>
                  <a:ea typeface="微软雅黑"/>
                  <a:sym typeface="Arial"/>
                </a:rPr>
                <a:t>当前,孩子的成长环境恶化,更加重了父母家庭教育的责任。</a:t>
              </a:r>
            </a:p>
          </p:txBody>
        </p:sp>
      </p:grpSp>
      <p:sp>
        <p:nvSpPr>
          <p:cNvPr id="8" name="文本框 7"/>
          <p:cNvSpPr txBox="1"/>
          <p:nvPr/>
        </p:nvSpPr>
        <p:spPr>
          <a:xfrm>
            <a:off x="1143489" y="4927016"/>
            <a:ext cx="4952511" cy="757130"/>
          </a:xfrm>
          <a:prstGeom prst="rect">
            <a:avLst/>
          </a:prstGeom>
          <a:noFill/>
        </p:spPr>
        <p:txBody>
          <a:bodyPr wrap="square">
            <a:spAutoFit/>
          </a:bodyPr>
          <a:lstStyle>
            <a:defPPr>
              <a:defRPr lang="zh-CN"/>
            </a:defPPr>
            <a:lvl1pPr>
              <a:lnSpc>
                <a:spcPct val="120000"/>
              </a:lnSpc>
              <a:defRPr sz="1400">
                <a:latin typeface="Arial" panose="020B0604020202020204" pitchFamily="34" charset="0"/>
                <a:ea typeface="阿里巴巴普惠体" panose="00020600040101010101" pitchFamily="18" charset="-122"/>
                <a:cs typeface="阿里巴巴普惠体" panose="00020600040101010101" pitchFamily="18" charset="-122"/>
              </a:defRPr>
            </a:lvl1pPr>
          </a:lstStyle>
          <a:p>
            <a:pPr marL="285750" indent="-285750">
              <a:buFont typeface="Wingdings" panose="05000000000000000000" pitchFamily="2" charset="2"/>
              <a:buChar char="n"/>
            </a:pPr>
            <a:r>
              <a:rPr lang="zh-CN" altLang="en-US" sz="1800" b="1" dirty="0">
                <a:solidFill>
                  <a:schemeClr val="tx1">
                    <a:lumMod val="75000"/>
                    <a:lumOff val="25000"/>
                  </a:schemeClr>
                </a:solidFill>
                <a:latin typeface="Arial"/>
                <a:ea typeface="微软雅黑"/>
                <a:sym typeface="Arial"/>
              </a:rPr>
              <a:t>父母责任重大：</a:t>
            </a:r>
            <a:r>
              <a:rPr lang="zh-CN" altLang="en-US" sz="1800" dirty="0">
                <a:solidFill>
                  <a:schemeClr val="tx1">
                    <a:lumMod val="75000"/>
                    <a:lumOff val="25000"/>
                  </a:schemeClr>
                </a:solidFill>
                <a:latin typeface="Arial"/>
                <a:ea typeface="微软雅黑"/>
                <a:sym typeface="Arial"/>
              </a:rPr>
              <a:t>最能胜任家庭教育的人不别人而是父母自已。</a:t>
            </a:r>
          </a:p>
        </p:txBody>
      </p:sp>
      <p:pic>
        <p:nvPicPr>
          <p:cNvPr id="11" name="图片 10"/>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03809" y="2720322"/>
            <a:ext cx="3614225" cy="3614225"/>
          </a:xfrm>
          <a:prstGeom prst="ellipse">
            <a:avLst/>
          </a:prstGeom>
          <a:effec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up)">
                                      <p:cBhvr>
                                        <p:cTn id="13" dur="500"/>
                                        <p:tgtEl>
                                          <p:spTgt spid="10"/>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6771" y="558988"/>
            <a:ext cx="6455229" cy="706595"/>
          </a:xfrm>
          <a:prstGeom prst="rect">
            <a:avLst/>
          </a:prstGeom>
        </p:spPr>
      </p:pic>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31410" y="1683676"/>
            <a:ext cx="240883" cy="1162884"/>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pic>
        <p:nvPicPr>
          <p:cNvPr id="18" name="图片 17"/>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418377" y="2060194"/>
            <a:ext cx="5057138" cy="3972583"/>
          </a:xfrm>
          <a:prstGeom prst="rect">
            <a:avLst/>
          </a:prstGeom>
        </p:spPr>
      </p:pic>
      <p:grpSp>
        <p:nvGrpSpPr>
          <p:cNvPr id="6" name="组合 5"/>
          <p:cNvGrpSpPr/>
          <p:nvPr/>
        </p:nvGrpSpPr>
        <p:grpSpPr>
          <a:xfrm>
            <a:off x="7059411" y="2288143"/>
            <a:ext cx="2697756" cy="522198"/>
            <a:chOff x="7481333" y="933206"/>
            <a:chExt cx="2428344" cy="497586"/>
          </a:xfrm>
          <a:solidFill>
            <a:srgbClr val="F95C09"/>
          </a:solidFill>
        </p:grpSpPr>
        <p:sp>
          <p:nvSpPr>
            <p:cNvPr id="8" name="椭圆 7"/>
            <p:cNvSpPr/>
            <p:nvPr/>
          </p:nvSpPr>
          <p:spPr>
            <a:xfrm>
              <a:off x="7481333"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第</a:t>
              </a:r>
            </a:p>
          </p:txBody>
        </p:sp>
        <p:sp>
          <p:nvSpPr>
            <p:cNvPr id="10" name="椭圆 9"/>
            <p:cNvSpPr/>
            <p:nvPr/>
          </p:nvSpPr>
          <p:spPr>
            <a:xfrm>
              <a:off x="8124919"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三</a:t>
              </a:r>
            </a:p>
          </p:txBody>
        </p:sp>
        <p:sp>
          <p:nvSpPr>
            <p:cNvPr id="11" name="椭圆 10"/>
            <p:cNvSpPr/>
            <p:nvPr/>
          </p:nvSpPr>
          <p:spPr>
            <a:xfrm>
              <a:off x="8768505"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部</a:t>
              </a:r>
            </a:p>
          </p:txBody>
        </p:sp>
        <p:sp>
          <p:nvSpPr>
            <p:cNvPr id="12" name="椭圆 11"/>
            <p:cNvSpPr/>
            <p:nvPr/>
          </p:nvSpPr>
          <p:spPr>
            <a:xfrm>
              <a:off x="9412091"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分</a:t>
              </a:r>
            </a:p>
          </p:txBody>
        </p:sp>
      </p:grpSp>
      <p:sp>
        <p:nvSpPr>
          <p:cNvPr id="17" name="文本框 16"/>
          <p:cNvSpPr txBox="1"/>
          <p:nvPr/>
        </p:nvSpPr>
        <p:spPr>
          <a:xfrm>
            <a:off x="5153640" y="3125065"/>
            <a:ext cx="6619983" cy="923330"/>
          </a:xfrm>
          <a:prstGeom prst="rect">
            <a:avLst/>
          </a:prstGeom>
          <a:noFill/>
        </p:spPr>
        <p:txBody>
          <a:bodyPr wrap="square">
            <a:spAutoFit/>
          </a:bodyPr>
          <a:lstStyle/>
          <a:p>
            <a:pPr algn="ctr"/>
            <a:r>
              <a:rPr lang="zh-CN" altLang="en-US" sz="5400" b="1" dirty="0">
                <a:solidFill>
                  <a:schemeClr val="tx1">
                    <a:lumMod val="75000"/>
                    <a:lumOff val="25000"/>
                  </a:schemeClr>
                </a:solidFill>
                <a:latin typeface="Arial"/>
                <a:ea typeface="微软雅黑"/>
                <a:cs typeface="阿里巴巴普惠体" panose="00020600040101010101" pitchFamily="18" charset="-122"/>
                <a:sym typeface="Arial"/>
              </a:rPr>
              <a:t>你属于哪种类型父母</a:t>
            </a:r>
            <a:endParaRPr lang="zh-CN" altLang="en-US" sz="5400" b="1" dirty="0">
              <a:solidFill>
                <a:schemeClr val="tx1">
                  <a:lumMod val="75000"/>
                  <a:lumOff val="25000"/>
                </a:schemeClr>
              </a:solidFill>
              <a:latin typeface="Arial"/>
              <a:ea typeface="微软雅黑"/>
              <a:sym typeface="Arial"/>
            </a:endParaRPr>
          </a:p>
        </p:txBody>
      </p:sp>
      <p:sp>
        <p:nvSpPr>
          <p:cNvPr id="19" name="文本框 18"/>
          <p:cNvSpPr txBox="1"/>
          <p:nvPr/>
        </p:nvSpPr>
        <p:spPr>
          <a:xfrm>
            <a:off x="6634121" y="4449560"/>
            <a:ext cx="3710534" cy="400110"/>
          </a:xfrm>
          <a:prstGeom prst="rect">
            <a:avLst/>
          </a:prstGeom>
          <a:solidFill>
            <a:srgbClr val="F95C09"/>
          </a:solidFill>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营造家庭幸福  创造美好生活</a:t>
            </a:r>
            <a:endParaRPr lang="zh-CN" altLang="en-US" sz="2000" b="1" dirty="0">
              <a:solidFill>
                <a:schemeClr val="bg1"/>
              </a:solidFill>
              <a:effectLst>
                <a:outerShdw blurRad="38100" dist="38100" dir="2700000" algn="tl">
                  <a:srgbClr val="000000">
                    <a:alpha val="43137"/>
                  </a:srgbClr>
                </a:outerShdw>
              </a:effectLst>
              <a:latin typeface="Arial"/>
              <a:ea typeface="微软雅黑"/>
              <a:sym typeface="Arial"/>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16" presetClass="entr" presetSubtype="2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6" name="图片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628" y="5767834"/>
            <a:ext cx="6455229" cy="706595"/>
          </a:xfrm>
          <a:prstGeom prst="rect">
            <a:avLst/>
          </a:prstGeom>
        </p:spPr>
      </p:pic>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51538"/>
            <a:ext cx="12192000" cy="5206462"/>
          </a:xfrm>
          <a:prstGeom prst="rect">
            <a:avLst/>
          </a:prstGeom>
        </p:spPr>
      </p:pic>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36771" y="558988"/>
            <a:ext cx="6455229" cy="70659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4319" y="669438"/>
            <a:ext cx="1263747" cy="429747"/>
          </a:xfrm>
          <a:prstGeom prst="rect">
            <a:avLst/>
          </a:prstGeom>
        </p:spPr>
      </p:pic>
      <p:pic>
        <p:nvPicPr>
          <p:cNvPr id="13" name="图片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36130" y="1488024"/>
            <a:ext cx="240883" cy="1162884"/>
          </a:xfrm>
          <a:prstGeom prst="rect">
            <a:avLst/>
          </a:prstGeom>
        </p:spPr>
      </p:pic>
      <p:pic>
        <p:nvPicPr>
          <p:cNvPr id="18" name="图片 17"/>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5861920" y="2650527"/>
            <a:ext cx="6199451" cy="4205421"/>
          </a:xfrm>
          <a:prstGeom prst="rect">
            <a:avLst/>
          </a:prstGeom>
        </p:spPr>
      </p:pic>
      <p:sp>
        <p:nvSpPr>
          <p:cNvPr id="2" name="矩形: 圆角 1"/>
          <p:cNvSpPr/>
          <p:nvPr/>
        </p:nvSpPr>
        <p:spPr>
          <a:xfrm>
            <a:off x="7475651" y="1824571"/>
            <a:ext cx="2645418" cy="929528"/>
          </a:xfrm>
          <a:prstGeom prst="roundRect">
            <a:avLst>
              <a:gd name="adj" fmla="val 50000"/>
            </a:avLst>
          </a:prstGeom>
          <a:solidFill>
            <a:srgbClr val="F95C0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b="1" dirty="0">
                <a:solidFill>
                  <a:schemeClr val="bg1"/>
                </a:solidFill>
                <a:effectLst>
                  <a:outerShdw blurRad="38100" dist="38100" dir="2700000" algn="tl">
                    <a:srgbClr val="000000">
                      <a:alpha val="43137"/>
                    </a:srgbClr>
                  </a:outerShdw>
                </a:effectLst>
                <a:latin typeface="Arial"/>
                <a:ea typeface="微软雅黑"/>
                <a:sym typeface="Arial"/>
              </a:rPr>
              <a:t>目 录</a:t>
            </a:r>
          </a:p>
        </p:txBody>
      </p:sp>
      <p:sp>
        <p:nvSpPr>
          <p:cNvPr id="4" name="文本框 3"/>
          <p:cNvSpPr txBox="1"/>
          <p:nvPr/>
        </p:nvSpPr>
        <p:spPr>
          <a:xfrm>
            <a:off x="1398720" y="1848734"/>
            <a:ext cx="6291942" cy="2935547"/>
          </a:xfrm>
          <a:prstGeom prst="rect">
            <a:avLst/>
          </a:prstGeom>
          <a:noFill/>
        </p:spPr>
        <p:txBody>
          <a:bodyPr wrap="square">
            <a:spAutoFit/>
          </a:bodyPr>
          <a:lstStyle/>
          <a:p>
            <a:pPr>
              <a:lnSpc>
                <a:spcPct val="200000"/>
              </a:lnSpc>
            </a:pPr>
            <a:r>
              <a:rPr lang="zh-CN" altLang="en-US" sz="2400" b="1" dirty="0">
                <a:solidFill>
                  <a:schemeClr val="tx1">
                    <a:lumMod val="75000"/>
                    <a:lumOff val="25000"/>
                  </a:schemeClr>
                </a:solidFill>
                <a:latin typeface="Arial"/>
                <a:ea typeface="微软雅黑"/>
                <a:sym typeface="Arial"/>
              </a:rPr>
              <a:t>一：应该怎样做家长</a:t>
            </a:r>
          </a:p>
          <a:p>
            <a:pPr>
              <a:lnSpc>
                <a:spcPct val="200000"/>
              </a:lnSpc>
            </a:pPr>
            <a:r>
              <a:rPr lang="zh-CN" altLang="en-US" sz="2400" b="1" dirty="0">
                <a:solidFill>
                  <a:schemeClr val="tx1">
                    <a:lumMod val="75000"/>
                    <a:lumOff val="25000"/>
                  </a:schemeClr>
                </a:solidFill>
                <a:latin typeface="Arial"/>
                <a:ea typeface="微软雅黑"/>
                <a:sym typeface="Arial"/>
              </a:rPr>
              <a:t>二：当前我国家庭教育状况的剖析</a:t>
            </a:r>
          </a:p>
          <a:p>
            <a:pPr>
              <a:lnSpc>
                <a:spcPct val="200000"/>
              </a:lnSpc>
            </a:pPr>
            <a:r>
              <a:rPr lang="zh-CN" altLang="en-US" sz="2400" b="1" dirty="0">
                <a:solidFill>
                  <a:schemeClr val="tx1">
                    <a:lumMod val="75000"/>
                    <a:lumOff val="25000"/>
                  </a:schemeClr>
                </a:solidFill>
                <a:latin typeface="Arial"/>
                <a:ea typeface="微软雅黑"/>
                <a:sym typeface="Arial"/>
              </a:rPr>
              <a:t>三：你属于哪种类型的父母</a:t>
            </a:r>
          </a:p>
          <a:p>
            <a:pPr>
              <a:lnSpc>
                <a:spcPct val="200000"/>
              </a:lnSpc>
            </a:pPr>
            <a:r>
              <a:rPr lang="zh-CN" altLang="en-US" sz="2400" b="1" dirty="0">
                <a:solidFill>
                  <a:schemeClr val="tx1">
                    <a:lumMod val="75000"/>
                    <a:lumOff val="25000"/>
                  </a:schemeClr>
                </a:solidFill>
                <a:latin typeface="Arial"/>
                <a:ea typeface="微软雅黑"/>
                <a:sym typeface="Arial"/>
              </a:rPr>
              <a:t>四：家庭教育的智慧与艺术</a:t>
            </a:r>
          </a:p>
        </p:txBody>
      </p:sp>
      <p:sp>
        <p:nvSpPr>
          <p:cNvPr id="11"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2500"/>
                            </p:stCondLst>
                            <p:childTnLst>
                              <p:par>
                                <p:cTn id="28" presetID="42"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22" presetClass="entr" presetSubtype="1"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sym typeface="Arial"/>
                </a:rPr>
                <a:t>你属于哪种类型父母</a:t>
              </a: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4" name="组合 3"/>
          <p:cNvGrpSpPr/>
          <p:nvPr/>
        </p:nvGrpSpPr>
        <p:grpSpPr>
          <a:xfrm>
            <a:off x="1015550" y="1821944"/>
            <a:ext cx="3197222" cy="3616325"/>
            <a:chOff x="1337945" y="2449195"/>
            <a:chExt cx="2464965" cy="2241550"/>
          </a:xfrm>
        </p:grpSpPr>
        <p:sp>
          <p:nvSpPr>
            <p:cNvPr id="5" name="文本框 4"/>
            <p:cNvSpPr txBox="1"/>
            <p:nvPr/>
          </p:nvSpPr>
          <p:spPr>
            <a:xfrm>
              <a:off x="1520467" y="3072052"/>
              <a:ext cx="2072291" cy="1344949"/>
            </a:xfrm>
            <a:prstGeom prst="rect">
              <a:avLst/>
            </a:prstGeom>
            <a:noFill/>
          </p:spPr>
          <p:txBody>
            <a:bodyPr wrap="square" rtlCol="0">
              <a:spAutoFit/>
            </a:bodyPr>
            <a:lstStyle/>
            <a:p>
              <a:pPr algn="just">
                <a:lnSpc>
                  <a:spcPct val="150000"/>
                </a:lnSpc>
              </a:pPr>
              <a:r>
                <a:rPr lang="zh-CN" altLang="en-US" dirty="0">
                  <a:latin typeface="Arial"/>
                  <a:ea typeface="微软雅黑"/>
                  <a:sym typeface="Arial"/>
                </a:rPr>
                <a:t>这类父母对孩子的负面情绪非常不满</a:t>
              </a:r>
              <a:r>
                <a:rPr lang="en-US" altLang="zh-CN" dirty="0">
                  <a:latin typeface="Arial"/>
                  <a:ea typeface="微软雅黑"/>
                  <a:sym typeface="Arial"/>
                </a:rPr>
                <a:t>,</a:t>
              </a:r>
              <a:r>
                <a:rPr lang="zh-CN" altLang="en-US" dirty="0">
                  <a:latin typeface="Arial"/>
                  <a:ea typeface="微软雅黑"/>
                  <a:sym typeface="Arial"/>
                </a:rPr>
                <a:t>一旦出现</a:t>
              </a:r>
              <a:r>
                <a:rPr lang="en-US" altLang="zh-CN" dirty="0">
                  <a:latin typeface="Arial"/>
                  <a:ea typeface="微软雅黑"/>
                  <a:sym typeface="Arial"/>
                </a:rPr>
                <a:t>,</a:t>
              </a:r>
              <a:r>
                <a:rPr lang="zh-CN" altLang="en-US" dirty="0">
                  <a:latin typeface="Arial"/>
                  <a:ea typeface="微软雅黑"/>
                  <a:sym typeface="Arial"/>
                </a:rPr>
                <a:t>就给予严厉的遗责</a:t>
              </a:r>
              <a:r>
                <a:rPr lang="en-US" altLang="zh-CN" dirty="0">
                  <a:latin typeface="Arial"/>
                  <a:ea typeface="微软雅黑"/>
                  <a:sym typeface="Arial"/>
                </a:rPr>
                <a:t>,</a:t>
              </a:r>
              <a:r>
                <a:rPr lang="zh-CN" altLang="en-US" dirty="0">
                  <a:latin typeface="Arial"/>
                  <a:ea typeface="微软雅黑"/>
                  <a:sym typeface="Arial"/>
                </a:rPr>
                <a:t>打骂或惩罚</a:t>
              </a:r>
              <a:r>
                <a:rPr lang="en-US" altLang="zh-CN" dirty="0">
                  <a:latin typeface="Arial"/>
                  <a:ea typeface="微软雅黑"/>
                  <a:sym typeface="Arial"/>
                </a:rPr>
                <a:t>,</a:t>
              </a:r>
              <a:r>
                <a:rPr lang="zh-CN" altLang="en-US" dirty="0">
                  <a:latin typeface="Arial"/>
                  <a:ea typeface="微软雅黑"/>
                  <a:sym typeface="Arial"/>
                </a:rPr>
                <a:t>导致孩子非常的恐惧或悲哀。 </a:t>
              </a:r>
              <a:endParaRPr lang="en-US" altLang="zh-CN" dirty="0">
                <a:latin typeface="Arial"/>
                <a:ea typeface="微软雅黑"/>
                <a:sym typeface="Arial"/>
              </a:endParaRPr>
            </a:p>
          </p:txBody>
        </p:sp>
        <p:sp>
          <p:nvSpPr>
            <p:cNvPr id="6" name="圆角矩形 4"/>
            <p:cNvSpPr/>
            <p:nvPr/>
          </p:nvSpPr>
          <p:spPr>
            <a:xfrm>
              <a:off x="1337945" y="2449195"/>
              <a:ext cx="2464965" cy="2241550"/>
            </a:xfrm>
            <a:prstGeom prst="roundRect">
              <a:avLst>
                <a:gd name="adj" fmla="val 7815"/>
              </a:avLst>
            </a:prstGeom>
            <a:no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8" name="圆角矩形 5"/>
            <p:cNvSpPr/>
            <p:nvPr/>
          </p:nvSpPr>
          <p:spPr>
            <a:xfrm>
              <a:off x="1520467" y="2615693"/>
              <a:ext cx="2072292" cy="368300"/>
            </a:xfrm>
            <a:prstGeom prst="roundRect">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b="1" dirty="0">
                  <a:solidFill>
                    <a:schemeClr val="bg1"/>
                  </a:solidFill>
                  <a:effectLst>
                    <a:outerShdw blurRad="38100" dist="38100" dir="2700000" algn="tl">
                      <a:srgbClr val="000000">
                        <a:alpha val="43137"/>
                      </a:srgbClr>
                    </a:outerShdw>
                  </a:effectLst>
                  <a:latin typeface="Arial"/>
                  <a:ea typeface="微软雅黑"/>
                  <a:sym typeface="Arial"/>
                </a:rPr>
                <a:t>专制</a:t>
              </a:r>
              <a:r>
                <a:rPr lang="en-US" altLang="zh-CN" sz="2400" b="1" dirty="0">
                  <a:solidFill>
                    <a:schemeClr val="bg1"/>
                  </a:solidFill>
                  <a:effectLst>
                    <a:outerShdw blurRad="38100" dist="38100" dir="2700000" algn="tl">
                      <a:srgbClr val="000000">
                        <a:alpha val="43137"/>
                      </a:srgbClr>
                    </a:outerShdw>
                  </a:effectLst>
                  <a:latin typeface="Arial"/>
                  <a:ea typeface="微软雅黑"/>
                  <a:sym typeface="Arial"/>
                </a:rPr>
                <a:t>(</a:t>
              </a:r>
              <a:r>
                <a:rPr lang="zh-CN" altLang="en-US" sz="2400" b="1" dirty="0">
                  <a:solidFill>
                    <a:schemeClr val="bg1"/>
                  </a:solidFill>
                  <a:effectLst>
                    <a:outerShdw blurRad="38100" dist="38100" dir="2700000" algn="tl">
                      <a:srgbClr val="000000">
                        <a:alpha val="43137"/>
                      </a:srgbClr>
                    </a:outerShdw>
                  </a:effectLst>
                  <a:latin typeface="Arial"/>
                  <a:ea typeface="微软雅黑"/>
                  <a:sym typeface="Arial"/>
                </a:rPr>
                <a:t>反对</a:t>
              </a:r>
              <a:r>
                <a:rPr lang="en-US" altLang="zh-CN" sz="2400" b="1" dirty="0">
                  <a:solidFill>
                    <a:schemeClr val="bg1"/>
                  </a:solidFill>
                  <a:effectLst>
                    <a:outerShdw blurRad="38100" dist="38100" dir="2700000" algn="tl">
                      <a:srgbClr val="000000">
                        <a:alpha val="43137"/>
                      </a:srgbClr>
                    </a:outerShdw>
                  </a:effectLst>
                  <a:latin typeface="Arial"/>
                  <a:ea typeface="微软雅黑"/>
                  <a:sym typeface="Arial"/>
                </a:rPr>
                <a:t>)</a:t>
              </a:r>
              <a:r>
                <a:rPr lang="zh-CN" altLang="en-US" sz="2400" b="1" dirty="0">
                  <a:solidFill>
                    <a:schemeClr val="bg1"/>
                  </a:solidFill>
                  <a:effectLst>
                    <a:outerShdw blurRad="38100" dist="38100" dir="2700000" algn="tl">
                      <a:srgbClr val="000000">
                        <a:alpha val="43137"/>
                      </a:srgbClr>
                    </a:outerShdw>
                  </a:effectLst>
                  <a:latin typeface="Arial"/>
                  <a:ea typeface="微软雅黑"/>
                  <a:sym typeface="Arial"/>
                </a:rPr>
                <a:t>型父母</a:t>
              </a:r>
            </a:p>
          </p:txBody>
        </p:sp>
      </p:grpSp>
      <p:grpSp>
        <p:nvGrpSpPr>
          <p:cNvPr id="12" name="组合 11"/>
          <p:cNvGrpSpPr/>
          <p:nvPr/>
        </p:nvGrpSpPr>
        <p:grpSpPr>
          <a:xfrm>
            <a:off x="8866077" y="1962151"/>
            <a:ext cx="2460509" cy="3246566"/>
            <a:chOff x="4855029" y="1869479"/>
            <a:chExt cx="2460509" cy="3246566"/>
          </a:xfrm>
        </p:grpSpPr>
        <p:sp>
          <p:nvSpPr>
            <p:cNvPr id="10" name="文本框 9"/>
            <p:cNvSpPr txBox="1"/>
            <p:nvPr/>
          </p:nvSpPr>
          <p:spPr>
            <a:xfrm>
              <a:off x="4855029" y="2530722"/>
              <a:ext cx="2166258" cy="2585323"/>
            </a:xfrm>
            <a:prstGeom prst="rect">
              <a:avLst/>
            </a:prstGeom>
            <a:noFill/>
          </p:spPr>
          <p:txBody>
            <a:bodyPr wrap="square">
              <a:spAutoFit/>
            </a:bodyPr>
            <a:lstStyle/>
            <a:p>
              <a:pPr algn="just">
                <a:lnSpc>
                  <a:spcPct val="150000"/>
                </a:lnSpc>
              </a:pPr>
              <a:r>
                <a:rPr lang="zh-CN" altLang="en-US" dirty="0">
                  <a:latin typeface="Arial"/>
                  <a:ea typeface="微软雅黑"/>
                  <a:sym typeface="Arial"/>
                </a:rPr>
                <a:t>此类父母往往把注意力放在孩子的发泄情绪的行为上</a:t>
              </a:r>
              <a:r>
                <a:rPr lang="en-US" altLang="zh-CN" dirty="0">
                  <a:latin typeface="Arial"/>
                  <a:ea typeface="微软雅黑"/>
                  <a:sym typeface="Arial"/>
                </a:rPr>
                <a:t>,</a:t>
              </a:r>
              <a:r>
                <a:rPr lang="zh-CN" altLang="en-US" dirty="0">
                  <a:latin typeface="Arial"/>
                  <a:ea typeface="微软雅黑"/>
                  <a:sym typeface="Arial"/>
                </a:rPr>
                <a:t>而不去探究孩子为何会产生这些行为的真正原因。</a:t>
              </a:r>
            </a:p>
          </p:txBody>
        </p:sp>
        <p:sp>
          <p:nvSpPr>
            <p:cNvPr id="11" name="文本框 10"/>
            <p:cNvSpPr txBox="1"/>
            <p:nvPr/>
          </p:nvSpPr>
          <p:spPr>
            <a:xfrm>
              <a:off x="4876462" y="1869479"/>
              <a:ext cx="2439076" cy="497957"/>
            </a:xfrm>
            <a:prstGeom prst="rect">
              <a:avLst/>
            </a:prstGeom>
            <a:noFill/>
          </p:spPr>
          <p:txBody>
            <a:bodyPr wrap="square">
              <a:spAutoFit/>
            </a:bodyPr>
            <a:lstStyle/>
            <a:p>
              <a:pPr marL="342900" indent="-342900" algn="just">
                <a:lnSpc>
                  <a:spcPct val="120000"/>
                </a:lnSpc>
                <a:buFont typeface="Arial" panose="020B0604020202020204" pitchFamily="34" charset="0"/>
                <a:buChar char="•"/>
              </a:pPr>
              <a:r>
                <a:rPr lang="zh-CN" altLang="en-US" sz="2400" b="1" dirty="0">
                  <a:solidFill>
                    <a:srgbClr val="F95C09"/>
                  </a:solidFill>
                  <a:latin typeface="Arial"/>
                  <a:ea typeface="微软雅黑"/>
                  <a:sym typeface="Arial"/>
                </a:rPr>
                <a:t>表 现</a:t>
              </a:r>
              <a:endParaRPr lang="en-US" altLang="zh-CN" sz="2400" b="1" dirty="0">
                <a:solidFill>
                  <a:srgbClr val="F95C09"/>
                </a:solidFill>
                <a:latin typeface="Arial"/>
                <a:ea typeface="微软雅黑"/>
                <a:sym typeface="Arial"/>
              </a:endParaRPr>
            </a:p>
          </p:txBody>
        </p:sp>
      </p:grpSp>
      <p:pic>
        <p:nvPicPr>
          <p:cNvPr id="17" name="图片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9709" y="1484765"/>
            <a:ext cx="4290682" cy="4290682"/>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sym typeface="Arial"/>
                </a:rPr>
                <a:t>你属于哪种类型父母</a:t>
              </a: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6" name="组合 5"/>
          <p:cNvGrpSpPr/>
          <p:nvPr/>
        </p:nvGrpSpPr>
        <p:grpSpPr>
          <a:xfrm>
            <a:off x="1024618" y="2011762"/>
            <a:ext cx="3150290" cy="3514001"/>
            <a:chOff x="7610475" y="2329664"/>
            <a:chExt cx="3150290" cy="3514001"/>
          </a:xfrm>
        </p:grpSpPr>
        <p:sp>
          <p:nvSpPr>
            <p:cNvPr id="4" name="文本框 3"/>
            <p:cNvSpPr txBox="1"/>
            <p:nvPr/>
          </p:nvSpPr>
          <p:spPr>
            <a:xfrm>
              <a:off x="7610475" y="2870543"/>
              <a:ext cx="3150290" cy="2973122"/>
            </a:xfrm>
            <a:prstGeom prst="rect">
              <a:avLst/>
            </a:prstGeom>
            <a:noFill/>
          </p:spPr>
          <p:txBody>
            <a:bodyPr wrap="square">
              <a:spAutoFit/>
            </a:bodyPr>
            <a:lstStyle/>
            <a:p>
              <a:pPr algn="just">
                <a:lnSpc>
                  <a:spcPct val="130000"/>
                </a:lnSpc>
              </a:pPr>
              <a:r>
                <a:rPr lang="zh-CN" altLang="en-US" dirty="0">
                  <a:latin typeface="Arial"/>
                  <a:ea typeface="微软雅黑"/>
                  <a:sym typeface="Arial"/>
                </a:rPr>
                <a:t>此类父母不能正确面对孩子的负面情绪</a:t>
              </a:r>
              <a:r>
                <a:rPr lang="en-US" altLang="zh-CN" dirty="0">
                  <a:latin typeface="Arial"/>
                  <a:ea typeface="微软雅黑"/>
                  <a:sym typeface="Arial"/>
                </a:rPr>
                <a:t>,</a:t>
              </a:r>
              <a:r>
                <a:rPr lang="zh-CN" altLang="en-US" dirty="0">
                  <a:latin typeface="Arial"/>
                  <a:ea typeface="微软雅黑"/>
                  <a:sym typeface="Arial"/>
                </a:rPr>
                <a:t>往往采用不理睬或冷淡处理的方式来应对孩子的烦脑</a:t>
              </a:r>
              <a:r>
                <a:rPr lang="en-US" altLang="zh-CN" dirty="0">
                  <a:latin typeface="Arial"/>
                  <a:ea typeface="微软雅黑"/>
                  <a:sym typeface="Arial"/>
                </a:rPr>
                <a:t>,</a:t>
              </a:r>
              <a:r>
                <a:rPr lang="zh-CN" altLang="en-US" dirty="0">
                  <a:latin typeface="Arial"/>
                  <a:ea typeface="微软雅黑"/>
                  <a:sym typeface="Arial"/>
                </a:rPr>
                <a:t>挫折或悲伤</a:t>
              </a:r>
              <a:r>
                <a:rPr lang="en-US" altLang="zh-CN" dirty="0">
                  <a:latin typeface="Arial"/>
                  <a:ea typeface="微软雅黑"/>
                  <a:sym typeface="Arial"/>
                </a:rPr>
                <a:t>,</a:t>
              </a:r>
              <a:r>
                <a:rPr lang="zh-CN" altLang="en-US" dirty="0">
                  <a:latin typeface="Arial"/>
                  <a:ea typeface="微软雅黑"/>
                  <a:sym typeface="Arial"/>
                </a:rPr>
                <a:t>把孩子由于某种问题或事情所引起的负面情绪及感情简单化</a:t>
              </a:r>
              <a:r>
                <a:rPr lang="en-US" altLang="zh-CN" dirty="0">
                  <a:latin typeface="Arial"/>
                  <a:ea typeface="微软雅黑"/>
                  <a:sym typeface="Arial"/>
                </a:rPr>
                <a:t>,</a:t>
              </a:r>
              <a:r>
                <a:rPr lang="zh-CN" altLang="en-US" dirty="0">
                  <a:latin typeface="Arial"/>
                  <a:ea typeface="微软雅黑"/>
                  <a:sym typeface="Arial"/>
                </a:rPr>
                <a:t>缩小化或弃置一旁</a:t>
              </a:r>
              <a:r>
                <a:rPr lang="en-US" altLang="zh-CN" dirty="0">
                  <a:latin typeface="Arial"/>
                  <a:ea typeface="微软雅黑"/>
                  <a:sym typeface="Arial"/>
                </a:rPr>
                <a:t>,</a:t>
              </a:r>
              <a:r>
                <a:rPr lang="zh-CN" altLang="en-US" dirty="0">
                  <a:latin typeface="Arial"/>
                  <a:ea typeface="微软雅黑"/>
                  <a:sym typeface="Arial"/>
                </a:rPr>
                <a:t>使孩子得不到慰藉与理解。</a:t>
              </a:r>
              <a:endParaRPr lang="en-US" altLang="zh-CN" dirty="0">
                <a:latin typeface="Arial"/>
                <a:ea typeface="微软雅黑"/>
                <a:sym typeface="Arial"/>
              </a:endParaRPr>
            </a:p>
          </p:txBody>
        </p:sp>
        <p:sp>
          <p:nvSpPr>
            <p:cNvPr id="5" name="文本框 4"/>
            <p:cNvSpPr txBox="1"/>
            <p:nvPr/>
          </p:nvSpPr>
          <p:spPr>
            <a:xfrm>
              <a:off x="7610475" y="2329664"/>
              <a:ext cx="2439076" cy="497957"/>
            </a:xfrm>
            <a:prstGeom prst="rect">
              <a:avLst/>
            </a:prstGeom>
            <a:noFill/>
          </p:spPr>
          <p:txBody>
            <a:bodyPr wrap="square">
              <a:spAutoFit/>
            </a:bodyPr>
            <a:lstStyle/>
            <a:p>
              <a:pPr marL="342900" indent="-342900" algn="just">
                <a:lnSpc>
                  <a:spcPct val="120000"/>
                </a:lnSpc>
                <a:buFont typeface="Wingdings" panose="05000000000000000000" pitchFamily="2" charset="2"/>
                <a:buChar char="n"/>
              </a:pPr>
              <a:r>
                <a:rPr lang="zh-CN" altLang="en-US" sz="2400" b="1" dirty="0">
                  <a:solidFill>
                    <a:srgbClr val="F95C09"/>
                  </a:solidFill>
                  <a:latin typeface="Arial"/>
                  <a:ea typeface="微软雅黑"/>
                  <a:sym typeface="Arial"/>
                </a:rPr>
                <a:t>疏忽型父母</a:t>
              </a:r>
            </a:p>
          </p:txBody>
        </p:sp>
      </p:grpSp>
      <p:grpSp>
        <p:nvGrpSpPr>
          <p:cNvPr id="8" name="组合 7"/>
          <p:cNvGrpSpPr/>
          <p:nvPr/>
        </p:nvGrpSpPr>
        <p:grpSpPr>
          <a:xfrm>
            <a:off x="8031263" y="2054684"/>
            <a:ext cx="3508219" cy="3471079"/>
            <a:chOff x="7610475" y="2372586"/>
            <a:chExt cx="3508219" cy="3471079"/>
          </a:xfrm>
        </p:grpSpPr>
        <p:sp>
          <p:nvSpPr>
            <p:cNvPr id="10" name="文本框 9"/>
            <p:cNvSpPr txBox="1"/>
            <p:nvPr/>
          </p:nvSpPr>
          <p:spPr>
            <a:xfrm>
              <a:off x="7610475" y="2870543"/>
              <a:ext cx="3150290" cy="2973122"/>
            </a:xfrm>
            <a:prstGeom prst="rect">
              <a:avLst/>
            </a:prstGeom>
            <a:noFill/>
          </p:spPr>
          <p:txBody>
            <a:bodyPr wrap="square">
              <a:spAutoFit/>
            </a:bodyPr>
            <a:lstStyle/>
            <a:p>
              <a:pPr algn="just">
                <a:lnSpc>
                  <a:spcPct val="130000"/>
                </a:lnSpc>
              </a:pPr>
              <a:r>
                <a:rPr lang="zh-CN" altLang="en-US" sz="1800" dirty="0">
                  <a:latin typeface="Arial"/>
                  <a:ea typeface="微软雅黑"/>
                  <a:sym typeface="Arial"/>
                </a:rPr>
                <a:t>此类父母完全“包容”孩子的情绪情感体验与行为表现</a:t>
              </a:r>
              <a:r>
                <a:rPr lang="en-US" altLang="zh-CN" sz="1800" dirty="0">
                  <a:latin typeface="Arial"/>
                  <a:ea typeface="微软雅黑"/>
                  <a:sym typeface="Arial"/>
                </a:rPr>
                <a:t>,</a:t>
              </a:r>
              <a:r>
                <a:rPr lang="zh-CN" altLang="en-US" sz="1800" dirty="0">
                  <a:latin typeface="Arial"/>
                  <a:ea typeface="微软雅黑"/>
                  <a:sym typeface="Arial"/>
                </a:rPr>
                <a:t>不管是积极的抑或是消极负面的。其实质是对指导孩子如何面对和处理负面情绪的知识缺乏与能力不足</a:t>
              </a:r>
              <a:r>
                <a:rPr lang="en-US" altLang="zh-CN" sz="1800" dirty="0">
                  <a:latin typeface="Arial"/>
                  <a:ea typeface="微软雅黑"/>
                  <a:sym typeface="Arial"/>
                </a:rPr>
                <a:t>,</a:t>
              </a:r>
              <a:r>
                <a:rPr lang="zh-CN" altLang="en-US" sz="1800" dirty="0">
                  <a:latin typeface="Arial"/>
                  <a:ea typeface="微软雅黑"/>
                  <a:sym typeface="Arial"/>
                </a:rPr>
                <a:t>以至于表现为“不干涉”的驼鸟策略。</a:t>
              </a:r>
            </a:p>
          </p:txBody>
        </p:sp>
        <p:sp>
          <p:nvSpPr>
            <p:cNvPr id="11" name="文本框 10"/>
            <p:cNvSpPr txBox="1"/>
            <p:nvPr/>
          </p:nvSpPr>
          <p:spPr>
            <a:xfrm>
              <a:off x="8679618" y="2372586"/>
              <a:ext cx="2439076" cy="497957"/>
            </a:xfrm>
            <a:prstGeom prst="rect">
              <a:avLst/>
            </a:prstGeom>
            <a:noFill/>
          </p:spPr>
          <p:txBody>
            <a:bodyPr wrap="square">
              <a:spAutoFit/>
            </a:bodyPr>
            <a:lstStyle/>
            <a:p>
              <a:pPr marL="342900" indent="-342900" algn="just">
                <a:lnSpc>
                  <a:spcPct val="120000"/>
                </a:lnSpc>
                <a:buFont typeface="Wingdings" panose="05000000000000000000" pitchFamily="2" charset="2"/>
                <a:buChar char="n"/>
              </a:pPr>
              <a:r>
                <a:rPr lang="zh-CN" altLang="en-US" sz="2400" b="1" dirty="0">
                  <a:solidFill>
                    <a:srgbClr val="F95C09"/>
                  </a:solidFill>
                  <a:latin typeface="Arial"/>
                  <a:ea typeface="微软雅黑"/>
                  <a:sym typeface="Arial"/>
                </a:rPr>
                <a:t>放任型父母</a:t>
              </a:r>
            </a:p>
          </p:txBody>
        </p:sp>
      </p:grpSp>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6206" y="1983405"/>
            <a:ext cx="3995057" cy="3995057"/>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sym typeface="Arial"/>
                </a:rPr>
                <a:t>你属于哪种类型父母</a:t>
              </a: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6" name="组合 5"/>
          <p:cNvGrpSpPr/>
          <p:nvPr/>
        </p:nvGrpSpPr>
        <p:grpSpPr>
          <a:xfrm>
            <a:off x="924947" y="1710109"/>
            <a:ext cx="2439077" cy="4268910"/>
            <a:chOff x="924948" y="1854627"/>
            <a:chExt cx="2439077" cy="4268910"/>
          </a:xfrm>
        </p:grpSpPr>
        <p:sp>
          <p:nvSpPr>
            <p:cNvPr id="4" name="文本框 3"/>
            <p:cNvSpPr txBox="1"/>
            <p:nvPr/>
          </p:nvSpPr>
          <p:spPr>
            <a:xfrm>
              <a:off x="924949" y="2465291"/>
              <a:ext cx="2439076" cy="3658246"/>
            </a:xfrm>
            <a:prstGeom prst="rect">
              <a:avLst/>
            </a:prstGeom>
            <a:noFill/>
          </p:spPr>
          <p:txBody>
            <a:bodyPr wrap="square">
              <a:spAutoFit/>
            </a:bodyPr>
            <a:lstStyle/>
            <a:p>
              <a:pPr algn="just">
                <a:lnSpc>
                  <a:spcPct val="130000"/>
                </a:lnSpc>
              </a:pPr>
              <a:r>
                <a:rPr lang="zh-CN" altLang="en-US" dirty="0">
                  <a:solidFill>
                    <a:schemeClr val="tx1">
                      <a:lumMod val="75000"/>
                      <a:lumOff val="25000"/>
                    </a:schemeClr>
                  </a:solidFill>
                  <a:latin typeface="Arial"/>
                  <a:ea typeface="微软雅黑"/>
                  <a:sym typeface="Arial"/>
                </a:rPr>
                <a:t>此类父母会很好接受孩子的情绪情感以及与其相关联的一糸列行为表现</a:t>
              </a:r>
              <a:r>
                <a:rPr lang="en-US" altLang="zh-CN" dirty="0">
                  <a:solidFill>
                    <a:schemeClr val="tx1">
                      <a:lumMod val="75000"/>
                      <a:lumOff val="25000"/>
                    </a:schemeClr>
                  </a:solidFill>
                  <a:latin typeface="Arial"/>
                  <a:ea typeface="微软雅黑"/>
                  <a:sym typeface="Arial"/>
                </a:rPr>
                <a:t>……</a:t>
              </a:r>
              <a:r>
                <a:rPr lang="zh-CN" altLang="en-US" dirty="0">
                  <a:solidFill>
                    <a:schemeClr val="tx1">
                      <a:lumMod val="75000"/>
                      <a:lumOff val="25000"/>
                    </a:schemeClr>
                  </a:solidFill>
                  <a:latin typeface="Arial"/>
                  <a:ea typeface="微软雅黑"/>
                  <a:sym typeface="Arial"/>
                </a:rPr>
                <a:t>他们不会忽视或否认孩子的感受</a:t>
              </a:r>
              <a:r>
                <a:rPr lang="en-US" altLang="zh-CN" dirty="0">
                  <a:solidFill>
                    <a:schemeClr val="tx1">
                      <a:lumMod val="75000"/>
                      <a:lumOff val="25000"/>
                    </a:schemeClr>
                  </a:solidFill>
                  <a:latin typeface="Arial"/>
                  <a:ea typeface="微软雅黑"/>
                  <a:sym typeface="Arial"/>
                </a:rPr>
                <a:t>,</a:t>
              </a:r>
              <a:r>
                <a:rPr lang="zh-CN" altLang="en-US" dirty="0">
                  <a:solidFill>
                    <a:schemeClr val="tx1">
                      <a:lumMod val="75000"/>
                      <a:lumOff val="25000"/>
                    </a:schemeClr>
                  </a:solidFill>
                  <a:latin typeface="Arial"/>
                  <a:ea typeface="微软雅黑"/>
                  <a:sym typeface="Arial"/>
                </a:rPr>
                <a:t>也不会因孩子的情绪表现不佳而取笑他们，这种类型的父母是孩子情绪情感发展的辅导员</a:t>
              </a:r>
              <a:endParaRPr lang="en-US" altLang="zh-CN" dirty="0">
                <a:solidFill>
                  <a:schemeClr val="tx1">
                    <a:lumMod val="75000"/>
                    <a:lumOff val="25000"/>
                  </a:schemeClr>
                </a:solidFill>
                <a:latin typeface="Arial"/>
                <a:ea typeface="微软雅黑"/>
                <a:sym typeface="Arial"/>
              </a:endParaRPr>
            </a:p>
          </p:txBody>
        </p:sp>
        <p:sp>
          <p:nvSpPr>
            <p:cNvPr id="5" name="文本框 4"/>
            <p:cNvSpPr txBox="1"/>
            <p:nvPr/>
          </p:nvSpPr>
          <p:spPr>
            <a:xfrm>
              <a:off x="924948" y="1854627"/>
              <a:ext cx="2439076" cy="497957"/>
            </a:xfrm>
            <a:prstGeom prst="rect">
              <a:avLst/>
            </a:prstGeom>
            <a:solidFill>
              <a:srgbClr val="F95C09"/>
            </a:solidFill>
            <a:ln>
              <a:solidFill>
                <a:srgbClr val="F95C09"/>
              </a:solidFill>
            </a:ln>
          </p:spPr>
          <p:txBody>
            <a:bodyPr wrap="square">
              <a:spAutoFit/>
            </a:bodyPr>
            <a:lstStyle/>
            <a:p>
              <a:pPr algn="just">
                <a:lnSpc>
                  <a:spcPct val="120000"/>
                </a:lnSpc>
              </a:pPr>
              <a:r>
                <a:rPr lang="zh-CN" altLang="en-US" sz="2400" b="1" dirty="0">
                  <a:solidFill>
                    <a:schemeClr val="bg1"/>
                  </a:solidFill>
                  <a:effectLst>
                    <a:outerShdw blurRad="38100" dist="38100" dir="2700000" algn="tl">
                      <a:srgbClr val="000000">
                        <a:alpha val="43137"/>
                      </a:srgbClr>
                    </a:outerShdw>
                  </a:effectLst>
                  <a:latin typeface="Arial"/>
                  <a:ea typeface="微软雅黑"/>
                  <a:sym typeface="Arial"/>
                </a:rPr>
                <a:t>情绪辅导型父母</a:t>
              </a:r>
            </a:p>
          </p:txBody>
        </p:sp>
      </p:grpSp>
      <p:sp>
        <p:nvSpPr>
          <p:cNvPr id="10" name="文本框 9"/>
          <p:cNvSpPr txBox="1"/>
          <p:nvPr/>
        </p:nvSpPr>
        <p:spPr>
          <a:xfrm>
            <a:off x="3744684" y="1651675"/>
            <a:ext cx="7772400" cy="1172629"/>
          </a:xfrm>
          <a:prstGeom prst="rect">
            <a:avLst/>
          </a:prstGeom>
          <a:noFill/>
        </p:spPr>
        <p:txBody>
          <a:bodyPr wrap="square">
            <a:spAutoFit/>
          </a:bodyPr>
          <a:lstStyle/>
          <a:p>
            <a:pPr algn="just">
              <a:lnSpc>
                <a:spcPct val="130000"/>
              </a:lnSpc>
            </a:pPr>
            <a:r>
              <a:rPr lang="zh-CN" altLang="en-US" sz="1800" b="1" dirty="0">
                <a:solidFill>
                  <a:schemeClr val="tx1">
                    <a:lumMod val="75000"/>
                    <a:lumOff val="25000"/>
                  </a:schemeClr>
                </a:solidFill>
                <a:latin typeface="Arial"/>
                <a:ea typeface="微软雅黑"/>
                <a:sym typeface="Arial"/>
              </a:rPr>
              <a:t>特征：</a:t>
            </a:r>
            <a:r>
              <a:rPr lang="zh-CN" altLang="en-US" sz="1800" dirty="0">
                <a:solidFill>
                  <a:schemeClr val="tx1">
                    <a:lumMod val="75000"/>
                    <a:lumOff val="25000"/>
                  </a:schemeClr>
                </a:solidFill>
                <a:latin typeface="Arial"/>
                <a:ea typeface="微软雅黑"/>
                <a:sym typeface="Arial"/>
              </a:rPr>
              <a:t>对于自已和他们所关爱的孩子情绪情感具有很强的洞察力</a:t>
            </a:r>
            <a:r>
              <a:rPr lang="en-US" altLang="zh-CN" sz="1800" dirty="0">
                <a:solidFill>
                  <a:schemeClr val="tx1">
                    <a:lumMod val="75000"/>
                    <a:lumOff val="25000"/>
                  </a:schemeClr>
                </a:solidFill>
                <a:latin typeface="Arial"/>
                <a:ea typeface="微软雅黑"/>
                <a:sym typeface="Arial"/>
              </a:rPr>
              <a:t>,</a:t>
            </a:r>
            <a:r>
              <a:rPr lang="zh-CN" altLang="en-US" sz="1800" dirty="0">
                <a:solidFill>
                  <a:schemeClr val="tx1">
                    <a:lumMod val="75000"/>
                    <a:lumOff val="25000"/>
                  </a:schemeClr>
                </a:solidFill>
                <a:latin typeface="Arial"/>
                <a:ea typeface="微软雅黑"/>
                <a:sym typeface="Arial"/>
              </a:rPr>
              <a:t>他们会关注自已所有情绪情感和孩子所具有的情绪情感</a:t>
            </a:r>
            <a:r>
              <a:rPr lang="en-US" altLang="zh-CN" sz="1800" dirty="0">
                <a:solidFill>
                  <a:schemeClr val="tx1">
                    <a:lumMod val="75000"/>
                    <a:lumOff val="25000"/>
                  </a:schemeClr>
                </a:solidFill>
                <a:latin typeface="Arial"/>
                <a:ea typeface="微软雅黑"/>
                <a:sym typeface="Arial"/>
              </a:rPr>
              <a:t>,</a:t>
            </a:r>
            <a:r>
              <a:rPr lang="zh-CN" altLang="en-US" sz="1800" dirty="0">
                <a:solidFill>
                  <a:schemeClr val="tx1">
                    <a:lumMod val="75000"/>
                    <a:lumOff val="25000"/>
                  </a:schemeClr>
                </a:solidFill>
                <a:latin typeface="Arial"/>
                <a:ea typeface="微软雅黑"/>
                <a:sym typeface="Arial"/>
              </a:rPr>
              <a:t>全括负面的情绪</a:t>
            </a:r>
            <a:r>
              <a:rPr lang="en-US" altLang="zh-CN" sz="1800" dirty="0">
                <a:solidFill>
                  <a:schemeClr val="tx1">
                    <a:lumMod val="75000"/>
                    <a:lumOff val="25000"/>
                  </a:schemeClr>
                </a:solidFill>
                <a:latin typeface="Arial"/>
                <a:ea typeface="微软雅黑"/>
                <a:sym typeface="Arial"/>
              </a:rPr>
              <a:t>,</a:t>
            </a:r>
            <a:r>
              <a:rPr lang="zh-CN" altLang="en-US" sz="1800" dirty="0">
                <a:solidFill>
                  <a:schemeClr val="tx1">
                    <a:lumMod val="75000"/>
                    <a:lumOff val="25000"/>
                  </a:schemeClr>
                </a:solidFill>
                <a:latin typeface="Arial"/>
                <a:ea typeface="微软雅黑"/>
                <a:sym typeface="Arial"/>
              </a:rPr>
              <a:t>诸如：忧伤、愤怒、恐惧、焦虑等在生活中的影响作用。</a:t>
            </a:r>
          </a:p>
        </p:txBody>
      </p:sp>
      <p:sp>
        <p:nvSpPr>
          <p:cNvPr id="12" name="文本框 11"/>
          <p:cNvSpPr txBox="1"/>
          <p:nvPr/>
        </p:nvSpPr>
        <p:spPr>
          <a:xfrm>
            <a:off x="3744683" y="2974651"/>
            <a:ext cx="7772399" cy="2973122"/>
          </a:xfrm>
          <a:prstGeom prst="rect">
            <a:avLst/>
          </a:prstGeom>
          <a:noFill/>
        </p:spPr>
        <p:txBody>
          <a:bodyPr wrap="square">
            <a:spAutoFit/>
          </a:bodyPr>
          <a:lstStyle/>
          <a:p>
            <a:pPr marL="285750" indent="-285750">
              <a:lnSpc>
                <a:spcPct val="130000"/>
              </a:lnSpc>
              <a:buFont typeface="Wingdings" panose="05000000000000000000" pitchFamily="2" charset="2"/>
              <a:buChar char="l"/>
            </a:pPr>
            <a:r>
              <a:rPr lang="zh-CN" altLang="en-US" sz="1800" b="1" dirty="0">
                <a:solidFill>
                  <a:schemeClr val="tx1">
                    <a:lumMod val="75000"/>
                    <a:lumOff val="25000"/>
                  </a:schemeClr>
                </a:solidFill>
                <a:latin typeface="Arial"/>
                <a:ea typeface="微软雅黑"/>
                <a:sym typeface="Arial"/>
              </a:rPr>
              <a:t>平等相处</a:t>
            </a:r>
            <a:r>
              <a:rPr lang="zh-CN" altLang="en-US" sz="1800" dirty="0">
                <a:latin typeface="Arial"/>
                <a:ea typeface="微软雅黑"/>
                <a:sym typeface="Arial"/>
              </a:rPr>
              <a:t>在孩子出现负面情绪时不抱怨</a:t>
            </a:r>
            <a:r>
              <a:rPr lang="en-US" altLang="zh-CN" sz="1800" dirty="0">
                <a:latin typeface="Arial"/>
                <a:ea typeface="微软雅黑"/>
                <a:sym typeface="Arial"/>
              </a:rPr>
              <a:t>,</a:t>
            </a:r>
            <a:r>
              <a:rPr lang="zh-CN" altLang="en-US" sz="1800" dirty="0">
                <a:latin typeface="Arial"/>
                <a:ea typeface="微软雅黑"/>
                <a:sym typeface="Arial"/>
              </a:rPr>
              <a:t>并且很重视。当孩子愤怒</a:t>
            </a:r>
            <a:r>
              <a:rPr lang="en-US" altLang="zh-CN" sz="1800" dirty="0">
                <a:latin typeface="Arial"/>
                <a:ea typeface="微软雅黑"/>
                <a:sym typeface="Arial"/>
              </a:rPr>
              <a:t>.</a:t>
            </a:r>
            <a:r>
              <a:rPr lang="zh-CN" altLang="en-US" sz="1800" dirty="0">
                <a:latin typeface="Arial"/>
                <a:ea typeface="微软雅黑"/>
                <a:sym typeface="Arial"/>
              </a:rPr>
              <a:t>伤心</a:t>
            </a:r>
            <a:r>
              <a:rPr lang="en-US" altLang="zh-CN" sz="1800" dirty="0">
                <a:latin typeface="Arial"/>
                <a:ea typeface="微软雅黑"/>
                <a:sym typeface="Arial"/>
              </a:rPr>
              <a:t>.</a:t>
            </a:r>
            <a:r>
              <a:rPr lang="zh-CN" altLang="en-US" sz="1800" dirty="0">
                <a:latin typeface="Arial"/>
                <a:ea typeface="微软雅黑"/>
                <a:sym typeface="Arial"/>
              </a:rPr>
              <a:t>恐惧</a:t>
            </a:r>
            <a:r>
              <a:rPr lang="en-US" altLang="zh-CN" sz="1800" dirty="0">
                <a:latin typeface="Arial"/>
                <a:ea typeface="微软雅黑"/>
                <a:sym typeface="Arial"/>
              </a:rPr>
              <a:t>.</a:t>
            </a:r>
            <a:r>
              <a:rPr lang="zh-CN" altLang="en-US" sz="1800" dirty="0">
                <a:latin typeface="Arial"/>
                <a:ea typeface="微软雅黑"/>
                <a:sym typeface="Arial"/>
              </a:rPr>
              <a:t>焦虑时</a:t>
            </a:r>
            <a:r>
              <a:rPr lang="en-US" altLang="zh-CN" sz="1800" dirty="0">
                <a:latin typeface="Arial"/>
                <a:ea typeface="微软雅黑"/>
                <a:sym typeface="Arial"/>
              </a:rPr>
              <a:t>,</a:t>
            </a:r>
            <a:r>
              <a:rPr lang="zh-CN" altLang="en-US" sz="1800" dirty="0">
                <a:latin typeface="Arial"/>
                <a:ea typeface="微软雅黑"/>
                <a:sym typeface="Arial"/>
              </a:rPr>
              <a:t>他们表现出更多的耐心</a:t>
            </a:r>
            <a:r>
              <a:rPr lang="en-US" altLang="zh-CN" sz="1800" dirty="0">
                <a:latin typeface="Arial"/>
                <a:ea typeface="微软雅黑"/>
                <a:sym typeface="Arial"/>
              </a:rPr>
              <a:t>,</a:t>
            </a:r>
            <a:r>
              <a:rPr lang="zh-CN" altLang="en-US" sz="1800" dirty="0">
                <a:latin typeface="Arial"/>
                <a:ea typeface="微软雅黑"/>
                <a:sym typeface="Arial"/>
              </a:rPr>
              <a:t>更愿花时间去与哭闹或极度焦虑的孩子相处</a:t>
            </a:r>
            <a:r>
              <a:rPr lang="en-US" altLang="zh-CN" sz="1800" dirty="0">
                <a:latin typeface="Arial"/>
                <a:ea typeface="微软雅黑"/>
                <a:sym typeface="Arial"/>
              </a:rPr>
              <a:t>,</a:t>
            </a:r>
            <a:r>
              <a:rPr lang="zh-CN" altLang="en-US" sz="1800" dirty="0">
                <a:latin typeface="Arial"/>
                <a:ea typeface="微软雅黑"/>
                <a:sym typeface="Arial"/>
              </a:rPr>
              <a:t>更关注在倾听上</a:t>
            </a:r>
            <a:r>
              <a:rPr lang="en-US" altLang="zh-CN" sz="1800" dirty="0">
                <a:latin typeface="Arial"/>
                <a:ea typeface="微软雅黑"/>
                <a:sym typeface="Arial"/>
              </a:rPr>
              <a:t>,</a:t>
            </a:r>
            <a:r>
              <a:rPr lang="zh-CN" altLang="en-US" sz="1800" dirty="0">
                <a:latin typeface="Arial"/>
                <a:ea typeface="微软雅黑"/>
                <a:sym typeface="Arial"/>
              </a:rPr>
              <a:t>更像两个同年人平等地商讨如何对侍导致他们负面情绪产生的真正根源。</a:t>
            </a:r>
            <a:endParaRPr lang="en-US" altLang="zh-CN" sz="1800" dirty="0">
              <a:latin typeface="Arial"/>
              <a:ea typeface="微软雅黑"/>
              <a:sym typeface="Arial"/>
            </a:endParaRPr>
          </a:p>
          <a:p>
            <a:pPr marL="285750" indent="-285750">
              <a:lnSpc>
                <a:spcPct val="130000"/>
              </a:lnSpc>
              <a:buFont typeface="Wingdings" panose="05000000000000000000" pitchFamily="2" charset="2"/>
              <a:buChar char="l"/>
            </a:pPr>
            <a:r>
              <a:rPr lang="zh-CN" altLang="en-US" sz="1800" b="1" dirty="0">
                <a:solidFill>
                  <a:schemeClr val="tx1">
                    <a:lumMod val="75000"/>
                    <a:lumOff val="25000"/>
                  </a:schemeClr>
                </a:solidFill>
                <a:latin typeface="Arial"/>
                <a:ea typeface="微软雅黑"/>
                <a:sym typeface="Arial"/>
              </a:rPr>
              <a:t>规范行为</a:t>
            </a:r>
            <a:r>
              <a:rPr lang="zh-CN" altLang="en-US" sz="1800" dirty="0">
                <a:latin typeface="Arial"/>
                <a:ea typeface="微软雅黑"/>
                <a:sym typeface="Arial"/>
              </a:rPr>
              <a:t>在规范孩子的行为时</a:t>
            </a:r>
            <a:r>
              <a:rPr lang="en-US" altLang="zh-CN" sz="1800" dirty="0">
                <a:latin typeface="Arial"/>
                <a:ea typeface="微软雅黑"/>
                <a:sym typeface="Arial"/>
              </a:rPr>
              <a:t>,</a:t>
            </a:r>
            <a:r>
              <a:rPr lang="zh-CN" altLang="en-US" sz="1800" dirty="0">
                <a:latin typeface="Arial"/>
                <a:ea typeface="微软雅黑"/>
                <a:sym typeface="Arial"/>
              </a:rPr>
              <a:t>还教导他以非破坏的方式来表达自已的愤怒情绪。为使孩子长大后能与他人和睦相处</a:t>
            </a:r>
            <a:r>
              <a:rPr lang="en-US" altLang="zh-CN" sz="1800" dirty="0">
                <a:latin typeface="Arial"/>
                <a:ea typeface="微软雅黑"/>
                <a:sym typeface="Arial"/>
              </a:rPr>
              <a:t>,</a:t>
            </a:r>
            <a:r>
              <a:rPr lang="zh-CN" altLang="en-US" sz="1800" dirty="0">
                <a:latin typeface="Arial"/>
                <a:ea typeface="微软雅黑"/>
                <a:sym typeface="Arial"/>
              </a:rPr>
              <a:t>父母从小辅导他学会舒能内心郁闷感受的方法和能使他人对其行为给予理解的方式。</a:t>
            </a:r>
            <a:endParaRPr lang="en-US" altLang="zh-CN" sz="1800" dirty="0">
              <a:latin typeface="Arial"/>
              <a:ea typeface="微软雅黑"/>
              <a:sym typeface="Arial"/>
            </a:endParaRPr>
          </a:p>
          <a:p>
            <a:pPr marL="285750" indent="-285750">
              <a:lnSpc>
                <a:spcPct val="130000"/>
              </a:lnSpc>
              <a:buFont typeface="Wingdings" panose="05000000000000000000" pitchFamily="2" charset="2"/>
              <a:buChar char="l"/>
            </a:pPr>
            <a:r>
              <a:rPr lang="zh-CN" altLang="en-US" b="1" dirty="0">
                <a:solidFill>
                  <a:schemeClr val="tx1">
                    <a:lumMod val="75000"/>
                    <a:lumOff val="25000"/>
                  </a:schemeClr>
                </a:solidFill>
                <a:latin typeface="Arial"/>
                <a:ea typeface="微软雅黑"/>
                <a:sym typeface="Arial"/>
              </a:rPr>
              <a:t>惩罚得当</a:t>
            </a:r>
            <a:r>
              <a:rPr lang="zh-CN" altLang="en-US" dirty="0">
                <a:latin typeface="Arial"/>
                <a:ea typeface="微软雅黑"/>
                <a:sym typeface="Arial"/>
              </a:rPr>
              <a:t>除了给予孩子情绪辅导外</a:t>
            </a:r>
            <a:r>
              <a:rPr lang="en-US" altLang="zh-CN" dirty="0">
                <a:latin typeface="Arial"/>
                <a:ea typeface="微软雅黑"/>
                <a:sym typeface="Arial"/>
              </a:rPr>
              <a:t>,</a:t>
            </a:r>
            <a:r>
              <a:rPr lang="zh-CN" altLang="en-US" dirty="0">
                <a:latin typeface="Arial"/>
                <a:ea typeface="微软雅黑"/>
                <a:sym typeface="Arial"/>
              </a:rPr>
              <a:t>还给予些具有建设性意义的惩罚。</a:t>
            </a:r>
            <a:endParaRPr lang="en-US" altLang="zh-CN" dirty="0">
              <a:latin typeface="Arial"/>
              <a:ea typeface="微软雅黑"/>
              <a:sym typeface="Arial"/>
            </a:endParaRPr>
          </a:p>
        </p:txBody>
      </p:sp>
      <p:cxnSp>
        <p:nvCxnSpPr>
          <p:cNvPr id="17" name="直接连接符 16"/>
          <p:cNvCxnSpPr/>
          <p:nvPr/>
        </p:nvCxnSpPr>
        <p:spPr>
          <a:xfrm>
            <a:off x="3831771" y="2887563"/>
            <a:ext cx="7543800" cy="0"/>
          </a:xfrm>
          <a:prstGeom prst="line">
            <a:avLst/>
          </a:prstGeom>
          <a:ln w="38100">
            <a:solidFill>
              <a:srgbClr val="F95C09"/>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sym typeface="Arial"/>
                </a:rPr>
                <a:t>你属于哪种类型父母</a:t>
              </a: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4" name="组合 3"/>
          <p:cNvGrpSpPr/>
          <p:nvPr/>
        </p:nvGrpSpPr>
        <p:grpSpPr>
          <a:xfrm>
            <a:off x="1227240" y="1475568"/>
            <a:ext cx="2263596" cy="706419"/>
            <a:chOff x="1227725" y="1412394"/>
            <a:chExt cx="2263596" cy="706419"/>
          </a:xfrm>
        </p:grpSpPr>
        <p:sp>
          <p:nvSpPr>
            <p:cNvPr id="5" name="矩形 4"/>
            <p:cNvSpPr/>
            <p:nvPr/>
          </p:nvSpPr>
          <p:spPr>
            <a:xfrm>
              <a:off x="1767772" y="1537756"/>
              <a:ext cx="1723549" cy="581057"/>
            </a:xfrm>
            <a:prstGeom prst="rect">
              <a:avLst/>
            </a:prstGeom>
          </p:spPr>
          <p:txBody>
            <a:bodyPr wrap="none">
              <a:spAutoFit/>
            </a:bodyPr>
            <a:lstStyle/>
            <a:p>
              <a:pPr lvl="0">
                <a:lnSpc>
                  <a:spcPct val="150000"/>
                </a:lnSpc>
                <a:buClrTx/>
                <a:buSzTx/>
              </a:pPr>
              <a:r>
                <a:rPr lang="zh-CN" altLang="en-US" sz="2400" b="1" dirty="0">
                  <a:solidFill>
                    <a:schemeClr val="tx1">
                      <a:lumMod val="75000"/>
                      <a:lumOff val="25000"/>
                    </a:schemeClr>
                  </a:solidFill>
                  <a:latin typeface="Arial"/>
                  <a:ea typeface="微软雅黑"/>
                  <a:sym typeface="Arial"/>
                </a:rPr>
                <a:t>爱子七不责</a:t>
              </a:r>
              <a:endParaRPr lang="en-US" altLang="zh-CN" sz="2400" b="1" dirty="0">
                <a:solidFill>
                  <a:schemeClr val="tx1">
                    <a:lumMod val="75000"/>
                    <a:lumOff val="25000"/>
                  </a:schemeClr>
                </a:solidFill>
                <a:latin typeface="Arial"/>
                <a:ea typeface="微软雅黑"/>
                <a:sym typeface="Arial"/>
              </a:endParaRPr>
            </a:p>
          </p:txBody>
        </p:sp>
        <p:pic>
          <p:nvPicPr>
            <p:cNvPr id="6" name="图片 5"/>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flipH="1">
              <a:off x="1227725" y="1412394"/>
              <a:ext cx="540047" cy="696605"/>
            </a:xfrm>
            <a:prstGeom prst="rect">
              <a:avLst/>
            </a:prstGeom>
          </p:spPr>
        </p:pic>
      </p:grpSp>
      <p:sp>
        <p:nvSpPr>
          <p:cNvPr id="10" name="文本框 9"/>
          <p:cNvSpPr txBox="1"/>
          <p:nvPr/>
        </p:nvSpPr>
        <p:spPr>
          <a:xfrm>
            <a:off x="1227240" y="2335459"/>
            <a:ext cx="7376713" cy="3000821"/>
          </a:xfrm>
          <a:prstGeom prst="rect">
            <a:avLst/>
          </a:prstGeom>
          <a:noFill/>
        </p:spPr>
        <p:txBody>
          <a:bodyPr wrap="square">
            <a:spAutoFit/>
          </a:bodyPr>
          <a:lstStyle/>
          <a:p>
            <a:pPr marL="342900" indent="-342900">
              <a:lnSpc>
                <a:spcPct val="150000"/>
              </a:lnSpc>
              <a:buFont typeface="+mj-lt"/>
              <a:buAutoNum type="arabicPeriod"/>
            </a:pPr>
            <a:r>
              <a:rPr lang="zh-CN" altLang="en-US" sz="1800" dirty="0">
                <a:solidFill>
                  <a:schemeClr val="tx1">
                    <a:lumMod val="75000"/>
                    <a:lumOff val="25000"/>
                  </a:schemeClr>
                </a:solidFill>
                <a:latin typeface="Arial"/>
                <a:ea typeface="微软雅黑"/>
                <a:sym typeface="Arial"/>
              </a:rPr>
              <a:t>对众不责：公众场合不责备孩子</a:t>
            </a:r>
          </a:p>
          <a:p>
            <a:pPr marL="342900" indent="-342900">
              <a:lnSpc>
                <a:spcPct val="150000"/>
              </a:lnSpc>
              <a:buFont typeface="+mj-lt"/>
              <a:buAutoNum type="arabicPeriod"/>
            </a:pPr>
            <a:r>
              <a:rPr lang="zh-CN" altLang="en-US" sz="1800" dirty="0">
                <a:solidFill>
                  <a:schemeClr val="tx1">
                    <a:lumMod val="75000"/>
                    <a:lumOff val="25000"/>
                  </a:schemeClr>
                </a:solidFill>
                <a:latin typeface="Arial"/>
                <a:ea typeface="微软雅黑"/>
                <a:sym typeface="Arial"/>
              </a:rPr>
              <a:t>愧悔不责：孩子已为过失愧悔不再责备</a:t>
            </a:r>
          </a:p>
          <a:p>
            <a:pPr marL="342900" indent="-342900">
              <a:lnSpc>
                <a:spcPct val="150000"/>
              </a:lnSpc>
              <a:buFont typeface="+mj-lt"/>
              <a:buAutoNum type="arabicPeriod"/>
            </a:pPr>
            <a:r>
              <a:rPr lang="zh-CN" altLang="en-US" sz="1800" dirty="0">
                <a:solidFill>
                  <a:schemeClr val="tx1">
                    <a:lumMod val="75000"/>
                    <a:lumOff val="25000"/>
                  </a:schemeClr>
                </a:solidFill>
                <a:latin typeface="Arial"/>
                <a:ea typeface="微软雅黑"/>
                <a:sym typeface="Arial"/>
              </a:rPr>
              <a:t>暮夜不责：孩子上床睡觉前不责备</a:t>
            </a:r>
          </a:p>
          <a:p>
            <a:pPr marL="342900" indent="-342900">
              <a:lnSpc>
                <a:spcPct val="150000"/>
              </a:lnSpc>
              <a:buFont typeface="+mj-lt"/>
              <a:buAutoNum type="arabicPeriod"/>
            </a:pPr>
            <a:r>
              <a:rPr lang="zh-CN" altLang="en-US" sz="1800" dirty="0">
                <a:solidFill>
                  <a:schemeClr val="tx1">
                    <a:lumMod val="75000"/>
                    <a:lumOff val="25000"/>
                  </a:schemeClr>
                </a:solidFill>
                <a:latin typeface="Arial"/>
                <a:ea typeface="微软雅黑"/>
                <a:sym typeface="Arial"/>
              </a:rPr>
              <a:t>饮食不责：吃饭时受责备易导致脾胃虚弱</a:t>
            </a:r>
          </a:p>
          <a:p>
            <a:pPr marL="342900" indent="-342900">
              <a:lnSpc>
                <a:spcPct val="150000"/>
              </a:lnSpc>
              <a:buFont typeface="+mj-lt"/>
              <a:buAutoNum type="arabicPeriod"/>
            </a:pPr>
            <a:r>
              <a:rPr lang="zh-CN" altLang="en-US" sz="1800" dirty="0">
                <a:solidFill>
                  <a:schemeClr val="tx1">
                    <a:lumMod val="75000"/>
                    <a:lumOff val="25000"/>
                  </a:schemeClr>
                </a:solidFill>
                <a:latin typeface="Arial"/>
                <a:ea typeface="微软雅黑"/>
                <a:sym typeface="Arial"/>
              </a:rPr>
              <a:t>欢庆不责：人高兴时忽然被责备，经脉憋住对身体伤害大</a:t>
            </a:r>
          </a:p>
          <a:p>
            <a:pPr marL="342900" indent="-342900">
              <a:lnSpc>
                <a:spcPct val="150000"/>
              </a:lnSpc>
              <a:buFont typeface="+mj-lt"/>
              <a:buAutoNum type="arabicPeriod"/>
            </a:pPr>
            <a:r>
              <a:rPr lang="zh-CN" altLang="en-US" sz="1800" dirty="0">
                <a:solidFill>
                  <a:schemeClr val="tx1">
                    <a:lumMod val="75000"/>
                    <a:lumOff val="25000"/>
                  </a:schemeClr>
                </a:solidFill>
                <a:latin typeface="Arial"/>
                <a:ea typeface="微软雅黑"/>
                <a:sym typeface="Arial"/>
              </a:rPr>
              <a:t>悲忧不责</a:t>
            </a:r>
          </a:p>
          <a:p>
            <a:pPr marL="342900" indent="-342900">
              <a:lnSpc>
                <a:spcPct val="150000"/>
              </a:lnSpc>
              <a:buFont typeface="+mj-lt"/>
              <a:buAutoNum type="arabicPeriod"/>
            </a:pPr>
            <a:r>
              <a:rPr lang="zh-CN" altLang="en-US" sz="1800" dirty="0">
                <a:solidFill>
                  <a:schemeClr val="tx1">
                    <a:lumMod val="75000"/>
                    <a:lumOff val="25000"/>
                  </a:schemeClr>
                </a:solidFill>
                <a:latin typeface="Arial"/>
                <a:ea typeface="微软雅黑"/>
                <a:sym typeface="Arial"/>
              </a:rPr>
              <a:t>疾病不责：生病时父母的关爱和温暖比任何药物都有疗效</a:t>
            </a:r>
          </a:p>
        </p:txBody>
      </p:sp>
      <p:sp>
        <p:nvSpPr>
          <p:cNvPr id="11" name="文本框 10"/>
          <p:cNvSpPr txBox="1"/>
          <p:nvPr/>
        </p:nvSpPr>
        <p:spPr>
          <a:xfrm>
            <a:off x="1227239" y="5413181"/>
            <a:ext cx="8559017" cy="396134"/>
          </a:xfrm>
          <a:prstGeom prst="rect">
            <a:avLst/>
          </a:prstGeom>
          <a:noFill/>
        </p:spPr>
        <p:txBody>
          <a:bodyPr wrap="square">
            <a:spAutoFit/>
          </a:bodyPr>
          <a:lstStyle>
            <a:defPPr>
              <a:defRPr lang="zh-CN"/>
            </a:defPPr>
            <a:lvl1pPr>
              <a:lnSpc>
                <a:spcPct val="120000"/>
              </a:lnSpc>
              <a:defRPr sz="1400">
                <a:latin typeface="Arial" panose="020B0604020202020204" pitchFamily="34" charset="0"/>
                <a:ea typeface="阿里巴巴普惠体" panose="00020600040101010101" pitchFamily="18" charset="-122"/>
                <a:cs typeface="阿里巴巴普惠体" panose="00020600040101010101" pitchFamily="18" charset="-122"/>
              </a:defRPr>
            </a:lvl1pPr>
          </a:lstStyle>
          <a:p>
            <a:r>
              <a:rPr lang="zh-CN" altLang="en-US" sz="1800" b="1" dirty="0">
                <a:solidFill>
                  <a:schemeClr val="tx1">
                    <a:lumMod val="75000"/>
                    <a:lumOff val="25000"/>
                  </a:schemeClr>
                </a:solidFill>
                <a:latin typeface="Arial"/>
                <a:ea typeface="微软雅黑"/>
                <a:sym typeface="Arial"/>
              </a:rPr>
              <a:t>提升家庭教育质量,首先要重视学习，父母是孩子的心灵导师——是榜样</a:t>
            </a:r>
          </a:p>
        </p:txBody>
      </p:sp>
      <p:pic>
        <p:nvPicPr>
          <p:cNvPr id="12" name="图片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0814" y="1145868"/>
            <a:ext cx="5168900" cy="5168900"/>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6771" y="558988"/>
            <a:ext cx="6455229" cy="706595"/>
          </a:xfrm>
          <a:prstGeom prst="rect">
            <a:avLst/>
          </a:prstGeom>
        </p:spPr>
      </p:pic>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31410" y="1683676"/>
            <a:ext cx="240883" cy="1162884"/>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pic>
        <p:nvPicPr>
          <p:cNvPr id="18" name="图片 17"/>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418377" y="2060194"/>
            <a:ext cx="5057138" cy="3972583"/>
          </a:xfrm>
          <a:prstGeom prst="rect">
            <a:avLst/>
          </a:prstGeom>
        </p:spPr>
      </p:pic>
      <p:grpSp>
        <p:nvGrpSpPr>
          <p:cNvPr id="6" name="组合 5"/>
          <p:cNvGrpSpPr/>
          <p:nvPr/>
        </p:nvGrpSpPr>
        <p:grpSpPr>
          <a:xfrm>
            <a:off x="7059411" y="2288143"/>
            <a:ext cx="2697756" cy="522198"/>
            <a:chOff x="7481333" y="933206"/>
            <a:chExt cx="2428344" cy="497586"/>
          </a:xfrm>
          <a:solidFill>
            <a:srgbClr val="F95C09"/>
          </a:solidFill>
        </p:grpSpPr>
        <p:sp>
          <p:nvSpPr>
            <p:cNvPr id="8" name="椭圆 7"/>
            <p:cNvSpPr/>
            <p:nvPr/>
          </p:nvSpPr>
          <p:spPr>
            <a:xfrm>
              <a:off x="7481333"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第</a:t>
              </a:r>
            </a:p>
          </p:txBody>
        </p:sp>
        <p:sp>
          <p:nvSpPr>
            <p:cNvPr id="10" name="椭圆 9"/>
            <p:cNvSpPr/>
            <p:nvPr/>
          </p:nvSpPr>
          <p:spPr>
            <a:xfrm>
              <a:off x="8124919"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四</a:t>
              </a:r>
            </a:p>
          </p:txBody>
        </p:sp>
        <p:sp>
          <p:nvSpPr>
            <p:cNvPr id="11" name="椭圆 10"/>
            <p:cNvSpPr/>
            <p:nvPr/>
          </p:nvSpPr>
          <p:spPr>
            <a:xfrm>
              <a:off x="8768505"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部</a:t>
              </a:r>
            </a:p>
          </p:txBody>
        </p:sp>
        <p:sp>
          <p:nvSpPr>
            <p:cNvPr id="12" name="椭圆 11"/>
            <p:cNvSpPr/>
            <p:nvPr/>
          </p:nvSpPr>
          <p:spPr>
            <a:xfrm>
              <a:off x="9412091"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分</a:t>
              </a:r>
            </a:p>
          </p:txBody>
        </p:sp>
      </p:grpSp>
      <p:sp>
        <p:nvSpPr>
          <p:cNvPr id="17" name="文本框 16"/>
          <p:cNvSpPr txBox="1"/>
          <p:nvPr/>
        </p:nvSpPr>
        <p:spPr>
          <a:xfrm>
            <a:off x="5153640" y="3125065"/>
            <a:ext cx="6619983" cy="923330"/>
          </a:xfrm>
          <a:prstGeom prst="rect">
            <a:avLst/>
          </a:prstGeom>
          <a:noFill/>
        </p:spPr>
        <p:txBody>
          <a:bodyPr wrap="square">
            <a:spAutoFit/>
          </a:bodyPr>
          <a:lstStyle/>
          <a:p>
            <a:pPr algn="ctr"/>
            <a:r>
              <a:rPr lang="zh-CN" altLang="en-US" sz="5400" b="1" dirty="0">
                <a:solidFill>
                  <a:schemeClr val="tx1">
                    <a:lumMod val="75000"/>
                    <a:lumOff val="25000"/>
                  </a:schemeClr>
                </a:solidFill>
                <a:latin typeface="Arial"/>
                <a:ea typeface="微软雅黑"/>
                <a:cs typeface="阿里巴巴普惠体" panose="00020600040101010101" pitchFamily="18" charset="-122"/>
                <a:sym typeface="Arial"/>
              </a:rPr>
              <a:t>家庭教育的智慧艺术</a:t>
            </a:r>
            <a:endParaRPr lang="zh-CN" altLang="en-US" sz="5400" b="1" dirty="0">
              <a:solidFill>
                <a:schemeClr val="tx1">
                  <a:lumMod val="75000"/>
                  <a:lumOff val="25000"/>
                </a:schemeClr>
              </a:solidFill>
              <a:latin typeface="Arial"/>
              <a:ea typeface="微软雅黑"/>
              <a:sym typeface="Arial"/>
            </a:endParaRPr>
          </a:p>
        </p:txBody>
      </p:sp>
      <p:sp>
        <p:nvSpPr>
          <p:cNvPr id="19" name="文本框 18"/>
          <p:cNvSpPr txBox="1"/>
          <p:nvPr/>
        </p:nvSpPr>
        <p:spPr>
          <a:xfrm>
            <a:off x="6634121" y="4449560"/>
            <a:ext cx="3710534" cy="400110"/>
          </a:xfrm>
          <a:prstGeom prst="rect">
            <a:avLst/>
          </a:prstGeom>
          <a:solidFill>
            <a:srgbClr val="F95C09"/>
          </a:solidFill>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营造家庭幸福  创造美好生活</a:t>
            </a:r>
            <a:endParaRPr lang="zh-CN" altLang="en-US" sz="2000" b="1" dirty="0">
              <a:solidFill>
                <a:schemeClr val="bg1"/>
              </a:solidFill>
              <a:effectLst>
                <a:outerShdw blurRad="38100" dist="38100" dir="2700000" algn="tl">
                  <a:srgbClr val="000000">
                    <a:alpha val="43137"/>
                  </a:srgbClr>
                </a:outerShdw>
              </a:effectLst>
              <a:latin typeface="Arial"/>
              <a:ea typeface="微软雅黑"/>
              <a:sym typeface="Arial"/>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16" presetClass="entr" presetSubtype="2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sym typeface="Arial"/>
                </a:rPr>
                <a:t>家庭教育的智慧艺术</a:t>
              </a: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sp>
        <p:nvSpPr>
          <p:cNvPr id="5" name="矩形: 圆角 4"/>
          <p:cNvSpPr/>
          <p:nvPr/>
        </p:nvSpPr>
        <p:spPr>
          <a:xfrm>
            <a:off x="1125115" y="1735324"/>
            <a:ext cx="3688453"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家庭教育的智慧与艺术</a:t>
            </a:r>
          </a:p>
        </p:txBody>
      </p:sp>
      <p:grpSp>
        <p:nvGrpSpPr>
          <p:cNvPr id="8" name="组合 7"/>
          <p:cNvGrpSpPr/>
          <p:nvPr/>
        </p:nvGrpSpPr>
        <p:grpSpPr>
          <a:xfrm>
            <a:off x="1112895" y="2370427"/>
            <a:ext cx="7894070" cy="3567935"/>
            <a:chOff x="1112895" y="2370427"/>
            <a:chExt cx="7894070" cy="3567935"/>
          </a:xfrm>
        </p:grpSpPr>
        <p:sp>
          <p:nvSpPr>
            <p:cNvPr id="4" name="文本框 3"/>
            <p:cNvSpPr txBox="1"/>
            <p:nvPr/>
          </p:nvSpPr>
          <p:spPr>
            <a:xfrm>
              <a:off x="1112895" y="2370427"/>
              <a:ext cx="7894070" cy="396134"/>
            </a:xfrm>
            <a:prstGeom prst="rect">
              <a:avLst/>
            </a:prstGeom>
            <a:noFill/>
          </p:spPr>
          <p:txBody>
            <a:bodyPr wrap="square">
              <a:spAutoFit/>
            </a:bodyPr>
            <a:lstStyle>
              <a:defPPr>
                <a:defRPr lang="zh-CN"/>
              </a:defPPr>
              <a:lvl1pPr>
                <a:lnSpc>
                  <a:spcPct val="120000"/>
                </a:lnSpc>
                <a:defRPr sz="1400">
                  <a:latin typeface="Arial" panose="020B0604020202020204" pitchFamily="34" charset="0"/>
                  <a:ea typeface="阿里巴巴普惠体" panose="00020600040101010101" pitchFamily="18" charset="-122"/>
                  <a:cs typeface="阿里巴巴普惠体" panose="00020600040101010101" pitchFamily="18" charset="-122"/>
                </a:defRPr>
              </a:lvl1pPr>
            </a:lstStyle>
            <a:p>
              <a:r>
                <a:rPr lang="zh-CN" altLang="en-US" sz="1800" b="1" dirty="0">
                  <a:solidFill>
                    <a:schemeClr val="tx1">
                      <a:lumMod val="75000"/>
                      <a:lumOff val="25000"/>
                    </a:schemeClr>
                  </a:solidFill>
                  <a:latin typeface="Arial"/>
                  <a:ea typeface="微软雅黑"/>
                  <a:sym typeface="Arial"/>
                </a:rPr>
                <a:t>了解孩子,解读孩子,真正用心倾听孩子内心的声音,真正走进孩子的心灵</a:t>
              </a:r>
            </a:p>
          </p:txBody>
        </p:sp>
        <p:sp>
          <p:nvSpPr>
            <p:cNvPr id="6" name="文本框 5"/>
            <p:cNvSpPr txBox="1"/>
            <p:nvPr/>
          </p:nvSpPr>
          <p:spPr>
            <a:xfrm>
              <a:off x="1112895" y="2937541"/>
              <a:ext cx="6120440" cy="3000821"/>
            </a:xfrm>
            <a:prstGeom prst="rect">
              <a:avLst/>
            </a:prstGeom>
            <a:noFill/>
          </p:spPr>
          <p:txBody>
            <a:bodyPr wrap="square">
              <a:spAutoFit/>
            </a:bodyPr>
            <a:lstStyle/>
            <a:p>
              <a:pPr marL="285750" indent="-285750" defTabSz="1375410">
                <a:lnSpc>
                  <a:spcPct val="150000"/>
                </a:lnSpc>
                <a:buFont typeface="Arial" panose="020B0604020202020204" pitchFamily="34" charset="0"/>
                <a:buChar char="•"/>
              </a:pPr>
              <a:r>
                <a:rPr lang="zh-CN" altLang="en-US" dirty="0">
                  <a:latin typeface="Arial"/>
                  <a:ea typeface="微软雅黑"/>
                  <a:sym typeface="Arial"/>
                </a:rPr>
                <a:t>一</a:t>
              </a:r>
              <a:r>
                <a:rPr lang="en-US" altLang="zh-CN" dirty="0">
                  <a:latin typeface="Arial"/>
                  <a:ea typeface="微软雅黑"/>
                  <a:sym typeface="Arial"/>
                </a:rPr>
                <a:t>.</a:t>
              </a:r>
              <a:r>
                <a:rPr lang="zh-CN" altLang="en-US" dirty="0">
                  <a:latin typeface="Arial"/>
                  <a:ea typeface="微软雅黑"/>
                  <a:sym typeface="Arial"/>
                </a:rPr>
                <a:t>爱孩子从“懂”孩子开始</a:t>
              </a:r>
            </a:p>
            <a:p>
              <a:pPr marL="285750" indent="-285750" defTabSz="1375410">
                <a:lnSpc>
                  <a:spcPct val="150000"/>
                </a:lnSpc>
                <a:buFont typeface="Arial" panose="020B0604020202020204" pitchFamily="34" charset="0"/>
                <a:buChar char="•"/>
              </a:pPr>
              <a:r>
                <a:rPr lang="zh-CN" altLang="en-US" dirty="0">
                  <a:latin typeface="Arial"/>
                  <a:ea typeface="微软雅黑"/>
                  <a:sym typeface="Arial"/>
                </a:rPr>
                <a:t>二</a:t>
              </a:r>
              <a:r>
                <a:rPr lang="en-US" altLang="zh-CN" dirty="0">
                  <a:latin typeface="Arial"/>
                  <a:ea typeface="微软雅黑"/>
                  <a:sym typeface="Arial"/>
                </a:rPr>
                <a:t>.</a:t>
              </a:r>
              <a:r>
                <a:rPr lang="zh-CN" altLang="en-US" dirty="0">
                  <a:latin typeface="Arial"/>
                  <a:ea typeface="微软雅黑"/>
                  <a:sym typeface="Arial"/>
                </a:rPr>
                <a:t>言行</a:t>
              </a:r>
              <a:r>
                <a:rPr lang="en-US" altLang="zh-CN" dirty="0">
                  <a:latin typeface="Arial"/>
                  <a:ea typeface="微软雅黑"/>
                  <a:sym typeface="Arial"/>
                </a:rPr>
                <a:t>,</a:t>
              </a:r>
              <a:r>
                <a:rPr lang="zh-CN" altLang="en-US" dirty="0">
                  <a:latin typeface="Arial"/>
                  <a:ea typeface="微软雅黑"/>
                  <a:sym typeface="Arial"/>
                </a:rPr>
                <a:t>孩子内心的外在表现</a:t>
              </a:r>
            </a:p>
            <a:p>
              <a:pPr marL="285750" indent="-285750" defTabSz="1375410">
                <a:lnSpc>
                  <a:spcPct val="150000"/>
                </a:lnSpc>
                <a:buFont typeface="Arial" panose="020B0604020202020204" pitchFamily="34" charset="0"/>
                <a:buChar char="•"/>
              </a:pPr>
              <a:r>
                <a:rPr lang="zh-CN" altLang="en-US" dirty="0">
                  <a:latin typeface="Arial"/>
                  <a:ea typeface="微软雅黑"/>
                  <a:sym typeface="Arial"/>
                </a:rPr>
                <a:t>三</a:t>
              </a:r>
              <a:r>
                <a:rPr lang="en-US" altLang="zh-CN" dirty="0">
                  <a:latin typeface="Arial"/>
                  <a:ea typeface="微软雅黑"/>
                  <a:sym typeface="Arial"/>
                </a:rPr>
                <a:t>.“</a:t>
              </a:r>
              <a:r>
                <a:rPr lang="zh-CN" altLang="en-US" dirty="0">
                  <a:latin typeface="Arial"/>
                  <a:ea typeface="微软雅黑"/>
                  <a:sym typeface="Arial"/>
                </a:rPr>
                <a:t>眼”为心声</a:t>
              </a:r>
              <a:r>
                <a:rPr lang="en-US" altLang="zh-CN" dirty="0">
                  <a:latin typeface="Arial"/>
                  <a:ea typeface="微软雅黑"/>
                  <a:sym typeface="Arial"/>
                </a:rPr>
                <a:t>——</a:t>
              </a:r>
              <a:r>
                <a:rPr lang="zh-CN" altLang="en-US" dirty="0">
                  <a:latin typeface="Arial"/>
                  <a:ea typeface="微软雅黑"/>
                  <a:sym typeface="Arial"/>
                </a:rPr>
                <a:t>读懂孩子的眼神</a:t>
              </a:r>
              <a:r>
                <a:rPr lang="en-US" altLang="zh-CN" dirty="0">
                  <a:latin typeface="Arial"/>
                  <a:ea typeface="微软雅黑"/>
                  <a:sym typeface="Arial"/>
                </a:rPr>
                <a:t>,</a:t>
              </a:r>
              <a:r>
                <a:rPr lang="zh-CN" altLang="en-US" dirty="0">
                  <a:latin typeface="Arial"/>
                  <a:ea typeface="微软雅黑"/>
                  <a:sym typeface="Arial"/>
                </a:rPr>
                <a:t>用眼神与孩子交流</a:t>
              </a:r>
            </a:p>
            <a:p>
              <a:pPr marL="285750" indent="-285750" defTabSz="1375410">
                <a:lnSpc>
                  <a:spcPct val="150000"/>
                </a:lnSpc>
                <a:buFont typeface="Arial" panose="020B0604020202020204" pitchFamily="34" charset="0"/>
                <a:buChar char="•"/>
              </a:pPr>
              <a:r>
                <a:rPr lang="zh-CN" altLang="en-US" dirty="0">
                  <a:latin typeface="Arial"/>
                  <a:ea typeface="微软雅黑"/>
                  <a:sym typeface="Arial"/>
                </a:rPr>
                <a:t>四</a:t>
              </a:r>
              <a:r>
                <a:rPr lang="en-US" altLang="zh-CN" dirty="0">
                  <a:latin typeface="Arial"/>
                  <a:ea typeface="微软雅黑"/>
                  <a:sym typeface="Arial"/>
                </a:rPr>
                <a:t>.“</a:t>
              </a:r>
              <a:r>
                <a:rPr lang="zh-CN" altLang="en-US" dirty="0">
                  <a:latin typeface="Arial"/>
                  <a:ea typeface="微软雅黑"/>
                  <a:sym typeface="Arial"/>
                </a:rPr>
                <a:t>不听话”中的心理需求</a:t>
              </a:r>
            </a:p>
            <a:p>
              <a:pPr marL="285750" indent="-285750" defTabSz="1375410">
                <a:lnSpc>
                  <a:spcPct val="150000"/>
                </a:lnSpc>
                <a:buFont typeface="Arial" panose="020B0604020202020204" pitchFamily="34" charset="0"/>
                <a:buChar char="•"/>
              </a:pPr>
              <a:r>
                <a:rPr lang="zh-CN" altLang="en-US" dirty="0">
                  <a:latin typeface="Arial"/>
                  <a:ea typeface="微软雅黑"/>
                  <a:sym typeface="Arial"/>
                </a:rPr>
                <a:t>五</a:t>
              </a:r>
              <a:r>
                <a:rPr lang="en-US" altLang="zh-CN" dirty="0">
                  <a:latin typeface="Arial"/>
                  <a:ea typeface="微软雅黑"/>
                  <a:sym typeface="Arial"/>
                </a:rPr>
                <a:t>,</a:t>
              </a:r>
              <a:r>
                <a:rPr lang="zh-CN" altLang="en-US" dirty="0">
                  <a:latin typeface="Arial"/>
                  <a:ea typeface="微软雅黑"/>
                  <a:sym typeface="Arial"/>
                </a:rPr>
                <a:t>成绩起伏暗藏心理玄机</a:t>
              </a:r>
            </a:p>
            <a:p>
              <a:pPr marL="285750" indent="-285750" defTabSz="1375410">
                <a:lnSpc>
                  <a:spcPct val="150000"/>
                </a:lnSpc>
                <a:buFont typeface="Arial" panose="020B0604020202020204" pitchFamily="34" charset="0"/>
                <a:buChar char="•"/>
              </a:pPr>
              <a:r>
                <a:rPr lang="zh-CN" altLang="en-US" dirty="0">
                  <a:latin typeface="Arial"/>
                  <a:ea typeface="微软雅黑"/>
                  <a:sym typeface="Arial"/>
                </a:rPr>
                <a:t>六</a:t>
              </a:r>
              <a:r>
                <a:rPr lang="en-US" altLang="zh-CN" dirty="0">
                  <a:latin typeface="Arial"/>
                  <a:ea typeface="微软雅黑"/>
                  <a:sym typeface="Arial"/>
                </a:rPr>
                <a:t>.</a:t>
              </a:r>
              <a:r>
                <a:rPr lang="zh-CN" altLang="en-US" dirty="0">
                  <a:latin typeface="Arial"/>
                  <a:ea typeface="微软雅黑"/>
                  <a:sym typeface="Arial"/>
                </a:rPr>
                <a:t>观同伴关系</a:t>
              </a:r>
              <a:r>
                <a:rPr lang="en-US" altLang="zh-CN" dirty="0">
                  <a:latin typeface="Arial"/>
                  <a:ea typeface="微软雅黑"/>
                  <a:sym typeface="Arial"/>
                </a:rPr>
                <a:t>,</a:t>
              </a:r>
              <a:r>
                <a:rPr lang="zh-CN" altLang="en-US" dirty="0">
                  <a:latin typeface="Arial"/>
                  <a:ea typeface="微软雅黑"/>
                  <a:sym typeface="Arial"/>
                </a:rPr>
                <a:t>察孩子内心</a:t>
              </a:r>
            </a:p>
            <a:p>
              <a:pPr marL="285750" indent="-285750" defTabSz="1375410">
                <a:lnSpc>
                  <a:spcPct val="150000"/>
                </a:lnSpc>
                <a:buFont typeface="Arial" panose="020B0604020202020204" pitchFamily="34" charset="0"/>
                <a:buChar char="•"/>
              </a:pPr>
              <a:r>
                <a:rPr lang="zh-CN" altLang="en-US" dirty="0">
                  <a:latin typeface="Arial"/>
                  <a:ea typeface="微软雅黑"/>
                  <a:sym typeface="Arial"/>
                </a:rPr>
                <a:t>七</a:t>
              </a:r>
              <a:r>
                <a:rPr lang="en-US" altLang="zh-CN" dirty="0">
                  <a:latin typeface="Arial"/>
                  <a:ea typeface="微软雅黑"/>
                  <a:sym typeface="Arial"/>
                </a:rPr>
                <a:t>.</a:t>
              </a:r>
              <a:r>
                <a:rPr lang="zh-CN" altLang="en-US" dirty="0">
                  <a:latin typeface="Arial"/>
                  <a:ea typeface="微软雅黑"/>
                  <a:sym typeface="Arial"/>
                </a:rPr>
                <a:t>了解孩子</a:t>
              </a:r>
              <a:r>
                <a:rPr lang="en-US" altLang="zh-CN" dirty="0">
                  <a:latin typeface="Arial"/>
                  <a:ea typeface="微软雅黑"/>
                  <a:sym typeface="Arial"/>
                </a:rPr>
                <a:t>,</a:t>
              </a:r>
              <a:r>
                <a:rPr lang="zh-CN" altLang="en-US" dirty="0">
                  <a:latin typeface="Arial"/>
                  <a:ea typeface="微软雅黑"/>
                  <a:sym typeface="Arial"/>
                </a:rPr>
                <a:t>从兴趣爱好开始</a:t>
              </a:r>
            </a:p>
          </p:txBody>
        </p:sp>
      </p:grpSp>
      <p:pic>
        <p:nvPicPr>
          <p:cNvPr id="10" name="图片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56843" y="2120285"/>
            <a:ext cx="4340793" cy="43407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a:solidFill>
                    <a:schemeClr val="tx1">
                      <a:lumMod val="75000"/>
                      <a:lumOff val="25000"/>
                    </a:schemeClr>
                  </a:solidFill>
                  <a:latin typeface="Arial"/>
                  <a:ea typeface="微软雅黑"/>
                  <a:sym typeface="Arial"/>
                </a:rPr>
                <a:t>家庭教育的智慧艺术</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3630" y="1222309"/>
            <a:ext cx="4927514" cy="4927514"/>
          </a:xfrm>
          <a:prstGeom prst="rect">
            <a:avLst/>
          </a:prstGeom>
        </p:spPr>
      </p:pic>
      <p:sp>
        <p:nvSpPr>
          <p:cNvPr id="5" name="矩形: 圆角 4"/>
          <p:cNvSpPr/>
          <p:nvPr/>
        </p:nvSpPr>
        <p:spPr>
          <a:xfrm>
            <a:off x="5177059" y="1766464"/>
            <a:ext cx="3688453"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家庭教育的智慧与艺术</a:t>
            </a:r>
          </a:p>
        </p:txBody>
      </p:sp>
      <p:sp>
        <p:nvSpPr>
          <p:cNvPr id="8" name="文本框 7"/>
          <p:cNvSpPr txBox="1"/>
          <p:nvPr/>
        </p:nvSpPr>
        <p:spPr>
          <a:xfrm>
            <a:off x="5177059" y="2515863"/>
            <a:ext cx="6096000" cy="871392"/>
          </a:xfrm>
          <a:prstGeom prst="rect">
            <a:avLst/>
          </a:prstGeom>
          <a:noFill/>
        </p:spPr>
        <p:txBody>
          <a:bodyPr wrap="square">
            <a:spAutoFit/>
          </a:bodyPr>
          <a:lstStyle/>
          <a:p>
            <a:pPr>
              <a:lnSpc>
                <a:spcPct val="150000"/>
              </a:lnSpc>
            </a:pPr>
            <a:r>
              <a:rPr lang="zh-CN" altLang="en-US" dirty="0">
                <a:latin typeface="Arial"/>
                <a:ea typeface="微软雅黑"/>
                <a:sym typeface="Arial"/>
              </a:rPr>
              <a:t>家庭是一片天,父母是这片天的“掌权者。”父母无不希望子女走自已安排的路,但“听天由命”好吗？</a:t>
            </a:r>
          </a:p>
        </p:txBody>
      </p:sp>
      <p:sp>
        <p:nvSpPr>
          <p:cNvPr id="11" name="文本框 10"/>
          <p:cNvSpPr txBox="1"/>
          <p:nvPr/>
        </p:nvSpPr>
        <p:spPr>
          <a:xfrm>
            <a:off x="5177059" y="3507974"/>
            <a:ext cx="6096000" cy="21698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800" dirty="0">
                <a:latin typeface="Arial"/>
                <a:ea typeface="微软雅黑"/>
                <a:cs typeface="阿里巴巴普惠体" panose="00020600040101010101" pitchFamily="18" charset="-122"/>
                <a:sym typeface="Arial"/>
              </a:rPr>
              <a:t>1.</a:t>
            </a:r>
            <a:r>
              <a:rPr lang="zh-CN" altLang="en-US" sz="1800" dirty="0">
                <a:latin typeface="Arial"/>
                <a:ea typeface="微软雅黑"/>
                <a:cs typeface="阿里巴巴普惠体" panose="00020600040101010101" pitchFamily="18" charset="-122"/>
                <a:sym typeface="Arial"/>
              </a:rPr>
              <a:t>父母不要在孩子面前吵架</a:t>
            </a:r>
          </a:p>
          <a:p>
            <a:pPr marL="285750" indent="-285750">
              <a:lnSpc>
                <a:spcPct val="150000"/>
              </a:lnSpc>
              <a:buFont typeface="Arial" panose="020B0604020202020204" pitchFamily="34" charset="0"/>
              <a:buChar char="•"/>
            </a:pPr>
            <a:r>
              <a:rPr lang="en-US" altLang="zh-CN" sz="1800" dirty="0">
                <a:latin typeface="Arial"/>
                <a:ea typeface="微软雅黑"/>
                <a:cs typeface="阿里巴巴普惠体" panose="00020600040101010101" pitchFamily="18" charset="-122"/>
                <a:sym typeface="Arial"/>
              </a:rPr>
              <a:t>2.</a:t>
            </a:r>
            <a:r>
              <a:rPr lang="zh-CN" altLang="en-US" sz="1800" dirty="0">
                <a:latin typeface="Arial"/>
                <a:ea typeface="微软雅黑"/>
                <a:cs typeface="阿里巴巴普惠体" panose="00020600040101010101" pitchFamily="18" charset="-122"/>
                <a:sym typeface="Arial"/>
              </a:rPr>
              <a:t>听听孩子心里话</a:t>
            </a:r>
            <a:r>
              <a:rPr lang="en-US" altLang="zh-CN" sz="1800" dirty="0">
                <a:latin typeface="Arial"/>
                <a:ea typeface="微软雅黑"/>
                <a:cs typeface="阿里巴巴普惠体" panose="00020600040101010101" pitchFamily="18" charset="-122"/>
                <a:sym typeface="Arial"/>
              </a:rPr>
              <a:t>, </a:t>
            </a:r>
            <a:r>
              <a:rPr lang="zh-CN" altLang="en-US" sz="1800" dirty="0">
                <a:latin typeface="Arial"/>
                <a:ea typeface="微软雅黑"/>
                <a:cs typeface="阿里巴巴普惠体" panose="00020600040101010101" pitchFamily="18" charset="-122"/>
                <a:sym typeface="Arial"/>
              </a:rPr>
              <a:t>让孩子有倾诉机会</a:t>
            </a:r>
          </a:p>
          <a:p>
            <a:pPr marL="285750" indent="-285750">
              <a:lnSpc>
                <a:spcPct val="150000"/>
              </a:lnSpc>
              <a:buFont typeface="Arial" panose="020B0604020202020204" pitchFamily="34" charset="0"/>
              <a:buChar char="•"/>
            </a:pPr>
            <a:r>
              <a:rPr lang="en-US" altLang="zh-CN" sz="1800" dirty="0">
                <a:latin typeface="Arial"/>
                <a:ea typeface="微软雅黑"/>
                <a:cs typeface="阿里巴巴普惠体" panose="00020600040101010101" pitchFamily="18" charset="-122"/>
                <a:sym typeface="Arial"/>
              </a:rPr>
              <a:t>3.</a:t>
            </a:r>
            <a:r>
              <a:rPr lang="zh-CN" altLang="en-US" sz="1800" dirty="0">
                <a:latin typeface="Arial"/>
                <a:ea typeface="微软雅黑"/>
                <a:cs typeface="阿里巴巴普惠体" panose="00020600040101010101" pitchFamily="18" charset="-122"/>
                <a:sym typeface="Arial"/>
              </a:rPr>
              <a:t>捧打孩子不是教育正确方式</a:t>
            </a:r>
          </a:p>
          <a:p>
            <a:pPr marL="285750" indent="-285750">
              <a:lnSpc>
                <a:spcPct val="150000"/>
              </a:lnSpc>
              <a:buFont typeface="Arial" panose="020B0604020202020204" pitchFamily="34" charset="0"/>
              <a:buChar char="•"/>
            </a:pPr>
            <a:r>
              <a:rPr lang="en-US" altLang="zh-CN" sz="1800" dirty="0">
                <a:latin typeface="Arial"/>
                <a:ea typeface="微软雅黑"/>
                <a:cs typeface="阿里巴巴普惠体" panose="00020600040101010101" pitchFamily="18" charset="-122"/>
                <a:sym typeface="Arial"/>
              </a:rPr>
              <a:t>4.</a:t>
            </a:r>
            <a:r>
              <a:rPr lang="zh-CN" altLang="en-US" sz="1800" dirty="0">
                <a:latin typeface="Arial"/>
                <a:ea typeface="微软雅黑"/>
                <a:cs typeface="阿里巴巴普惠体" panose="00020600040101010101" pitchFamily="18" charset="-122"/>
                <a:sym typeface="Arial"/>
              </a:rPr>
              <a:t>父母不能失信于孩子</a:t>
            </a:r>
          </a:p>
          <a:p>
            <a:pPr marL="285750" indent="-285750">
              <a:lnSpc>
                <a:spcPct val="150000"/>
              </a:lnSpc>
              <a:buFont typeface="Arial" panose="020B0604020202020204" pitchFamily="34" charset="0"/>
              <a:buChar char="•"/>
            </a:pPr>
            <a:r>
              <a:rPr lang="en-US" altLang="zh-CN" sz="1800" dirty="0">
                <a:latin typeface="Arial"/>
                <a:ea typeface="微软雅黑"/>
                <a:cs typeface="阿里巴巴普惠体" panose="00020600040101010101" pitchFamily="18" charset="-122"/>
                <a:sym typeface="Arial"/>
              </a:rPr>
              <a:t>5.</a:t>
            </a:r>
            <a:r>
              <a:rPr lang="zh-CN" altLang="en-US" sz="1800" dirty="0">
                <a:latin typeface="Arial"/>
                <a:ea typeface="微软雅黑"/>
                <a:cs typeface="阿里巴巴普惠体" panose="00020600040101010101" pitchFamily="18" charset="-122"/>
                <a:sym typeface="Arial"/>
              </a:rPr>
              <a:t>考试成绩不是评价孩子唯一标准</a:t>
            </a:r>
          </a:p>
        </p:txBody>
      </p:sp>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a:solidFill>
                    <a:schemeClr val="tx1">
                      <a:lumMod val="75000"/>
                      <a:lumOff val="25000"/>
                    </a:schemeClr>
                  </a:solidFill>
                  <a:latin typeface="Arial"/>
                  <a:ea typeface="微软雅黑"/>
                  <a:sym typeface="Arial"/>
                </a:rPr>
                <a:t>家庭教育的智慧艺术</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pic>
        <p:nvPicPr>
          <p:cNvPr id="4" name="图片 3"/>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884278" y="1414214"/>
            <a:ext cx="8046481" cy="4866451"/>
          </a:xfrm>
          <a:prstGeom prst="rect">
            <a:avLst/>
          </a:prstGeom>
        </p:spPr>
      </p:pic>
      <p:sp>
        <p:nvSpPr>
          <p:cNvPr id="5" name="矩形: 圆角 4"/>
          <p:cNvSpPr/>
          <p:nvPr/>
        </p:nvSpPr>
        <p:spPr>
          <a:xfrm>
            <a:off x="3063292" y="2222988"/>
            <a:ext cx="3688453"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尾声：家庭教育的目标</a:t>
            </a:r>
          </a:p>
        </p:txBody>
      </p:sp>
      <p:grpSp>
        <p:nvGrpSpPr>
          <p:cNvPr id="13" name="组合 12"/>
          <p:cNvGrpSpPr/>
          <p:nvPr/>
        </p:nvGrpSpPr>
        <p:grpSpPr>
          <a:xfrm>
            <a:off x="1347890" y="3110429"/>
            <a:ext cx="7315199" cy="2544507"/>
            <a:chOff x="2536371" y="2808782"/>
            <a:chExt cx="7315199" cy="2544507"/>
          </a:xfrm>
        </p:grpSpPr>
        <p:sp>
          <p:nvSpPr>
            <p:cNvPr id="8" name="文本框 7"/>
            <p:cNvSpPr txBox="1"/>
            <p:nvPr/>
          </p:nvSpPr>
          <p:spPr>
            <a:xfrm>
              <a:off x="2536372" y="2808782"/>
              <a:ext cx="6096000" cy="369332"/>
            </a:xfrm>
            <a:prstGeom prst="rect">
              <a:avLst/>
            </a:prstGeom>
            <a:noFill/>
          </p:spPr>
          <p:txBody>
            <a:bodyPr wrap="square">
              <a:spAutoFit/>
            </a:bodyPr>
            <a:lstStyle/>
            <a:p>
              <a:r>
                <a:rPr lang="zh-CN" altLang="en-US" dirty="0">
                  <a:solidFill>
                    <a:schemeClr val="tx1">
                      <a:lumMod val="75000"/>
                      <a:lumOff val="25000"/>
                    </a:schemeClr>
                  </a:solidFill>
                  <a:latin typeface="Arial"/>
                  <a:ea typeface="微软雅黑"/>
                  <a:cs typeface="阿里巴巴普惠体 Medium" panose="00020600040101010101" pitchFamily="18" charset="-122"/>
                  <a:sym typeface="Arial"/>
                </a:rPr>
                <a:t>构建一个“乐活族”家庭</a:t>
              </a:r>
            </a:p>
          </p:txBody>
        </p:sp>
        <p:sp>
          <p:nvSpPr>
            <p:cNvPr id="11" name="文本框 10"/>
            <p:cNvSpPr txBox="1"/>
            <p:nvPr/>
          </p:nvSpPr>
          <p:spPr>
            <a:xfrm>
              <a:off x="2536371" y="3250232"/>
              <a:ext cx="7315199" cy="1477328"/>
            </a:xfrm>
            <a:prstGeom prst="rect">
              <a:avLst/>
            </a:prstGeom>
            <a:noFill/>
          </p:spPr>
          <p:txBody>
            <a:bodyPr wrap="square">
              <a:spAutoFit/>
            </a:bodyPr>
            <a:lstStyle/>
            <a:p>
              <a:pPr marL="285750" indent="-285750">
                <a:buFont typeface="Arial" panose="020B0604020202020204" pitchFamily="34" charset="0"/>
                <a:buChar char="•"/>
              </a:pPr>
              <a:r>
                <a:rPr lang="en-US" altLang="zh-CN" sz="1800" dirty="0">
                  <a:solidFill>
                    <a:schemeClr val="tx1">
                      <a:lumMod val="75000"/>
                      <a:lumOff val="25000"/>
                    </a:schemeClr>
                  </a:solidFill>
                  <a:latin typeface="Arial"/>
                  <a:ea typeface="微软雅黑"/>
                  <a:cs typeface="阿里巴巴普惠体 Medium" panose="00020600040101010101" pitchFamily="18" charset="-122"/>
                  <a:sym typeface="Arial"/>
                </a:rPr>
                <a:t>1</a:t>
              </a:r>
              <a:r>
                <a:rPr lang="zh-CN" altLang="en-US" sz="1800" dirty="0">
                  <a:solidFill>
                    <a:schemeClr val="tx1">
                      <a:lumMod val="75000"/>
                      <a:lumOff val="25000"/>
                    </a:schemeClr>
                  </a:solidFill>
                  <a:latin typeface="Arial"/>
                  <a:ea typeface="微软雅黑"/>
                  <a:cs typeface="阿里巴巴普惠体 Medium" panose="00020600040101010101" pitchFamily="18" charset="-122"/>
                  <a:sym typeface="Arial"/>
                </a:rPr>
                <a:t>个中心以健康为中心</a:t>
              </a:r>
            </a:p>
            <a:p>
              <a:pPr marL="285750" indent="-285750">
                <a:buFont typeface="Arial" panose="020B0604020202020204" pitchFamily="34" charset="0"/>
                <a:buChar char="•"/>
              </a:pPr>
              <a:r>
                <a:rPr lang="en-US" altLang="zh-CN" sz="1800" dirty="0">
                  <a:solidFill>
                    <a:schemeClr val="tx1">
                      <a:lumMod val="75000"/>
                      <a:lumOff val="25000"/>
                    </a:schemeClr>
                  </a:solidFill>
                  <a:latin typeface="Arial"/>
                  <a:ea typeface="微软雅黑"/>
                  <a:cs typeface="阿里巴巴普惠体 Medium" panose="00020600040101010101" pitchFamily="18" charset="-122"/>
                  <a:sym typeface="Arial"/>
                </a:rPr>
                <a:t>2</a:t>
              </a:r>
              <a:r>
                <a:rPr lang="zh-CN" altLang="en-US" sz="1800" dirty="0">
                  <a:solidFill>
                    <a:schemeClr val="tx1">
                      <a:lumMod val="75000"/>
                      <a:lumOff val="25000"/>
                    </a:schemeClr>
                  </a:solidFill>
                  <a:latin typeface="Arial"/>
                  <a:ea typeface="微软雅黑"/>
                  <a:cs typeface="阿里巴巴普惠体 Medium" panose="00020600040101010101" pitchFamily="18" charset="-122"/>
                  <a:sym typeface="Arial"/>
                </a:rPr>
                <a:t>个基本点潇洒一点</a:t>
              </a:r>
              <a:r>
                <a:rPr lang="en-US" altLang="zh-CN" sz="1800" dirty="0">
                  <a:solidFill>
                    <a:schemeClr val="tx1">
                      <a:lumMod val="75000"/>
                      <a:lumOff val="25000"/>
                    </a:schemeClr>
                  </a:solidFill>
                  <a:latin typeface="Arial"/>
                  <a:ea typeface="微软雅黑"/>
                  <a:cs typeface="阿里巴巴普惠体 Medium" panose="00020600040101010101" pitchFamily="18" charset="-122"/>
                  <a:sym typeface="Arial"/>
                </a:rPr>
                <a:t>,</a:t>
              </a:r>
              <a:r>
                <a:rPr lang="zh-CN" altLang="en-US" sz="1800" dirty="0">
                  <a:solidFill>
                    <a:schemeClr val="tx1">
                      <a:lumMod val="75000"/>
                      <a:lumOff val="25000"/>
                    </a:schemeClr>
                  </a:solidFill>
                  <a:latin typeface="Arial"/>
                  <a:ea typeface="微软雅黑"/>
                  <a:cs typeface="阿里巴巴普惠体 Medium" panose="00020600040101010101" pitchFamily="18" charset="-122"/>
                  <a:sym typeface="Arial"/>
                </a:rPr>
                <a:t>糊涂一点</a:t>
              </a:r>
            </a:p>
            <a:p>
              <a:pPr marL="285750" indent="-285750">
                <a:buFont typeface="Arial" panose="020B0604020202020204" pitchFamily="34" charset="0"/>
                <a:buChar char="•"/>
              </a:pPr>
              <a:r>
                <a:rPr lang="en-US" altLang="zh-CN" sz="1800" dirty="0">
                  <a:solidFill>
                    <a:schemeClr val="tx1">
                      <a:lumMod val="75000"/>
                      <a:lumOff val="25000"/>
                    </a:schemeClr>
                  </a:solidFill>
                  <a:latin typeface="Arial"/>
                  <a:ea typeface="微软雅黑"/>
                  <a:cs typeface="阿里巴巴普惠体 Medium" panose="00020600040101010101" pitchFamily="18" charset="-122"/>
                  <a:sym typeface="Arial"/>
                </a:rPr>
                <a:t>3</a:t>
              </a:r>
              <a:r>
                <a:rPr lang="zh-CN" altLang="en-US" sz="1800" dirty="0">
                  <a:solidFill>
                    <a:schemeClr val="tx1">
                      <a:lumMod val="75000"/>
                      <a:lumOff val="25000"/>
                    </a:schemeClr>
                  </a:solidFill>
                  <a:latin typeface="Arial"/>
                  <a:ea typeface="微软雅黑"/>
                  <a:cs typeface="阿里巴巴普惠体 Medium" panose="00020600040101010101" pitchFamily="18" charset="-122"/>
                  <a:sym typeface="Arial"/>
                </a:rPr>
                <a:t>个忘记：忘记过去、忘记年令、忘记过去的成功史</a:t>
              </a:r>
            </a:p>
            <a:p>
              <a:pPr marL="285750" indent="-285750">
                <a:buFont typeface="Arial" panose="020B0604020202020204" pitchFamily="34" charset="0"/>
                <a:buChar char="•"/>
              </a:pPr>
              <a:r>
                <a:rPr lang="en-US" altLang="zh-CN" sz="1800" dirty="0">
                  <a:solidFill>
                    <a:schemeClr val="tx1">
                      <a:lumMod val="75000"/>
                      <a:lumOff val="25000"/>
                    </a:schemeClr>
                  </a:solidFill>
                  <a:latin typeface="Arial"/>
                  <a:ea typeface="微软雅黑"/>
                  <a:cs typeface="阿里巴巴普惠体 Medium" panose="00020600040101010101" pitchFamily="18" charset="-122"/>
                  <a:sym typeface="Arial"/>
                </a:rPr>
                <a:t>4</a:t>
              </a:r>
              <a:r>
                <a:rPr lang="zh-CN" altLang="en-US" sz="1800" dirty="0">
                  <a:solidFill>
                    <a:schemeClr val="tx1">
                      <a:lumMod val="75000"/>
                      <a:lumOff val="25000"/>
                    </a:schemeClr>
                  </a:solidFill>
                  <a:latin typeface="Arial"/>
                  <a:ea typeface="微软雅黑"/>
                  <a:cs typeface="阿里巴巴普惠体 Medium" panose="00020600040101010101" pitchFamily="18" charset="-122"/>
                  <a:sym typeface="Arial"/>
                </a:rPr>
                <a:t>个拥有：拥有一个完整的家、拥有一个知心伴侣、拥有一些钱财拥有一批知心朋友</a:t>
              </a:r>
            </a:p>
          </p:txBody>
        </p:sp>
        <p:sp>
          <p:nvSpPr>
            <p:cNvPr id="12" name="文本框 11"/>
            <p:cNvSpPr txBox="1"/>
            <p:nvPr/>
          </p:nvSpPr>
          <p:spPr>
            <a:xfrm>
              <a:off x="2536371" y="4983957"/>
              <a:ext cx="6096000"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Medium" panose="00020600040101010101" pitchFamily="18" charset="-122"/>
                  <a:sym typeface="Arial"/>
                </a:rPr>
                <a:t>提倡“三生”主义：生命、生活、生态</a:t>
              </a:r>
            </a:p>
          </p:txBody>
        </p:sp>
      </p:grpSp>
      <p:pic>
        <p:nvPicPr>
          <p:cNvPr id="17" name="图片 16"/>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8532785" y="3044377"/>
            <a:ext cx="3236288" cy="3236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6" name="图片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628" y="5767834"/>
            <a:ext cx="6455229" cy="706595"/>
          </a:xfrm>
          <a:prstGeom prst="rect">
            <a:avLst/>
          </a:prstGeom>
        </p:spPr>
      </p:pic>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651538"/>
            <a:ext cx="12192000" cy="5206462"/>
          </a:xfrm>
          <a:prstGeom prst="rect">
            <a:avLst/>
          </a:prstGeom>
        </p:spPr>
      </p:pic>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36771" y="558988"/>
            <a:ext cx="6455229" cy="706595"/>
          </a:xfrm>
          <a:prstGeom prst="rect">
            <a:avLst/>
          </a:prstGeom>
        </p:spPr>
      </p:pic>
      <p:pic>
        <p:nvPicPr>
          <p:cNvPr id="11" name="图片 1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29672" y="2141456"/>
            <a:ext cx="5168357" cy="2081195"/>
          </a:xfrm>
          <a:prstGeom prst="rect">
            <a:avLst/>
          </a:prstGeom>
        </p:spPr>
      </p:pic>
      <p:pic>
        <p:nvPicPr>
          <p:cNvPr id="18" name="图片 17"/>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6193973" y="2475771"/>
            <a:ext cx="5894650" cy="3998658"/>
          </a:xfrm>
          <a:prstGeom prst="rect">
            <a:avLst/>
          </a:prstGeom>
        </p:spPr>
      </p:pic>
      <p:sp>
        <p:nvSpPr>
          <p:cNvPr id="20" name="文本框 19"/>
          <p:cNvSpPr txBox="1"/>
          <p:nvPr/>
        </p:nvSpPr>
        <p:spPr>
          <a:xfrm>
            <a:off x="1077685" y="1575336"/>
            <a:ext cx="4561114" cy="400110"/>
          </a:xfrm>
          <a:prstGeom prst="rect">
            <a:avLst/>
          </a:prstGeom>
          <a:noFill/>
        </p:spPr>
        <p:txBody>
          <a:bodyPr wrap="square">
            <a:spAutoFit/>
          </a:bodyPr>
          <a:lstStyle/>
          <a:p>
            <a:pPr algn="ctr"/>
            <a:r>
              <a:rPr lang="zh-CN" altLang="en-US" sz="2000" b="1" dirty="0">
                <a:solidFill>
                  <a:schemeClr val="tx1">
                    <a:lumMod val="75000"/>
                    <a:lumOff val="25000"/>
                  </a:schemeClr>
                </a:solidFill>
                <a:latin typeface="Arial"/>
                <a:ea typeface="微软雅黑"/>
                <a:cs typeface="阿里巴巴普惠体" panose="00020600040101010101" pitchFamily="18" charset="-122"/>
                <a:sym typeface="Arial"/>
              </a:rPr>
              <a:t>营造家庭幸福  创造美好生活</a:t>
            </a:r>
            <a:endParaRPr lang="zh-CN" altLang="en-US" sz="2000" b="1" dirty="0">
              <a:solidFill>
                <a:schemeClr val="tx1">
                  <a:lumMod val="75000"/>
                  <a:lumOff val="25000"/>
                </a:schemeClr>
              </a:solidFill>
              <a:latin typeface="Arial"/>
              <a:ea typeface="微软雅黑"/>
              <a:sym typeface="Arial"/>
            </a:endParaRPr>
          </a:p>
        </p:txBody>
      </p:sp>
      <p:grpSp>
        <p:nvGrpSpPr>
          <p:cNvPr id="25" name="组合 24"/>
          <p:cNvGrpSpPr/>
          <p:nvPr/>
        </p:nvGrpSpPr>
        <p:grpSpPr>
          <a:xfrm>
            <a:off x="1102173" y="4648201"/>
            <a:ext cx="2188029" cy="381000"/>
            <a:chOff x="1265463" y="4593771"/>
            <a:chExt cx="2188029" cy="381000"/>
          </a:xfrm>
        </p:grpSpPr>
        <p:sp>
          <p:nvSpPr>
            <p:cNvPr id="21" name="矩形: 圆角 20"/>
            <p:cNvSpPr/>
            <p:nvPr/>
          </p:nvSpPr>
          <p:spPr>
            <a:xfrm>
              <a:off x="1360714" y="4593771"/>
              <a:ext cx="1997528" cy="381000"/>
            </a:xfrm>
            <a:prstGeom prst="roundRect">
              <a:avLst>
                <a:gd name="adj" fmla="val 50000"/>
              </a:avLst>
            </a:prstGeom>
            <a:solidFill>
              <a:srgbClr val="F95C0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24" name="文本框 23"/>
            <p:cNvSpPr txBox="1"/>
            <p:nvPr/>
          </p:nvSpPr>
          <p:spPr>
            <a:xfrm>
              <a:off x="1265463" y="4614397"/>
              <a:ext cx="2188029" cy="337185"/>
            </a:xfrm>
            <a:prstGeom prst="rect">
              <a:avLst/>
            </a:prstGeom>
            <a:noFill/>
          </p:spPr>
          <p:txBody>
            <a:bodyPr wrap="square">
              <a:spAutoFit/>
            </a:bodyPr>
            <a:lstStyle/>
            <a:p>
              <a:pPr algn="ctr"/>
              <a:r>
                <a:rPr lang="zh-CN" altLang="en-US" sz="16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汇报人：第一</a:t>
              </a:r>
              <a:r>
                <a:rPr lang="en-US" altLang="zh-CN" sz="16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PPT</a:t>
              </a:r>
              <a:endParaRPr lang="zh-CN" altLang="en-US" sz="1600" b="1" dirty="0">
                <a:solidFill>
                  <a:schemeClr val="bg1"/>
                </a:solidFill>
                <a:effectLst>
                  <a:outerShdw blurRad="38100" dist="38100" dir="2700000" algn="tl">
                    <a:srgbClr val="000000">
                      <a:alpha val="43137"/>
                    </a:srgbClr>
                  </a:outerShdw>
                </a:effectLst>
                <a:latin typeface="Arial"/>
                <a:ea typeface="微软雅黑"/>
                <a:sym typeface="Arial"/>
              </a:endParaRPr>
            </a:p>
          </p:txBody>
        </p:sp>
      </p:grpSp>
      <p:grpSp>
        <p:nvGrpSpPr>
          <p:cNvPr id="26" name="组合 25"/>
          <p:cNvGrpSpPr/>
          <p:nvPr/>
        </p:nvGrpSpPr>
        <p:grpSpPr>
          <a:xfrm>
            <a:off x="3381192" y="4668672"/>
            <a:ext cx="2188029" cy="381000"/>
            <a:chOff x="1265463" y="4593771"/>
            <a:chExt cx="2188029" cy="381000"/>
          </a:xfrm>
        </p:grpSpPr>
        <p:sp>
          <p:nvSpPr>
            <p:cNvPr id="27" name="矩形: 圆角 26"/>
            <p:cNvSpPr/>
            <p:nvPr/>
          </p:nvSpPr>
          <p:spPr>
            <a:xfrm>
              <a:off x="1360714" y="4593771"/>
              <a:ext cx="1997528" cy="381000"/>
            </a:xfrm>
            <a:prstGeom prst="roundRect">
              <a:avLst>
                <a:gd name="adj" fmla="val 50000"/>
              </a:avLst>
            </a:prstGeom>
            <a:solidFill>
              <a:srgbClr val="F95C09"/>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28" name="文本框 27"/>
            <p:cNvSpPr txBox="1"/>
            <p:nvPr/>
          </p:nvSpPr>
          <p:spPr>
            <a:xfrm>
              <a:off x="1265463" y="4614397"/>
              <a:ext cx="2188029" cy="338554"/>
            </a:xfrm>
            <a:prstGeom prst="rect">
              <a:avLst/>
            </a:prstGeom>
            <a:noFill/>
          </p:spPr>
          <p:txBody>
            <a:bodyPr wrap="square">
              <a:spAutoFit/>
            </a:bodyPr>
            <a:lstStyle/>
            <a:p>
              <a:pPr algn="ctr"/>
              <a:r>
                <a:rPr lang="zh-CN" altLang="en-US" sz="16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汇报时间：</a:t>
              </a:r>
              <a:r>
                <a:rPr lang="en-US" altLang="zh-CN" sz="16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20XX</a:t>
              </a:r>
              <a:endParaRPr lang="zh-CN" altLang="en-US" sz="1600" b="1" dirty="0">
                <a:solidFill>
                  <a:schemeClr val="bg1"/>
                </a:solidFill>
                <a:effectLst>
                  <a:outerShdw blurRad="38100" dist="38100" dir="2700000" algn="tl">
                    <a:srgbClr val="000000">
                      <a:alpha val="43137"/>
                    </a:srgbClr>
                  </a:outerShdw>
                </a:effectLst>
                <a:latin typeface="Arial"/>
                <a:ea typeface="微软雅黑"/>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9000"/>
    </mc:Choice>
    <mc:Fallback xmlns="">
      <p:transition spd="slow" advTm="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2000"/>
                            </p:stCondLst>
                            <p:childTnLst>
                              <p:par>
                                <p:cTn id="26" presetID="22" presetClass="entr" presetSubtype="4"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网络转</a:t>
            </a:r>
            <a:r>
              <a:rPr lang="zh-CN" altLang="en-US" sz="1200" kern="0">
                <a:solidFill>
                  <a:prstClr val="white"/>
                </a:solidFill>
                <a:latin typeface="微软雅黑" pitchFamily="34" charset="-122"/>
                <a:ea typeface="微软雅黑" pitchFamily="34" charset="-122"/>
              </a:rPr>
              <a:t>载、线上线下传</a:t>
            </a:r>
            <a:r>
              <a:rPr lang="zh-CN" altLang="en-US" sz="1200" kern="0" dirty="0">
                <a:solidFill>
                  <a:prstClr val="white"/>
                </a:solidFill>
                <a:latin typeface="微软雅黑" pitchFamily="34" charset="-122"/>
                <a:ea typeface="微软雅黑" pitchFamily="34" charset="-122"/>
              </a:rPr>
              <a:t>播。</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xmlns="">
          <p:pic>
            <p:nvPicPr>
              <p:cNvPr id="7" name="墨迹 6">
                <a:extLst>
                  <a:ext uri="{FF2B5EF4-FFF2-40B4-BE49-F238E27FC236}">
                    <a16:creationId xmlns:a16="http://schemas.microsoft.com/office/drawing/2014/main" xmlns="" xmlns:aink="http://schemas.microsoft.com/office/drawing/2016/ink" xmlns:p14="http://schemas.microsoft.com/office/powerpoint/2010/main" id="{6EBBEC50-721B-9297-DE8C-65115C350AC0}"/>
                  </a:ext>
                </a:extLst>
              </p:cNvPr>
              <p:cNvPicPr/>
              <p:nvPr/>
            </p:nvPicPr>
            <p:blipFill>
              <a:blip r:embed="rId20"/>
              <a:stretch>
                <a:fillRect/>
              </a:stretch>
            </p:blipFill>
            <p:spPr>
              <a:xfrm>
                <a:off x="-1715569" y="629060"/>
                <a:ext cx="48000" cy="216000"/>
              </a:xfrm>
              <a:prstGeom prst="rect">
                <a:avLst/>
              </a:prstGeom>
            </p:spPr>
          </p:pic>
        </mc:Fallback>
      </mc:AlternateContent>
    </p:spTree>
    <p:extLst>
      <p:ext uri="{BB962C8B-B14F-4D97-AF65-F5344CB8AC3E}">
        <p14:creationId xmlns:p14="http://schemas.microsoft.com/office/powerpoint/2010/main" val="135797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6771" y="558988"/>
            <a:ext cx="6455229" cy="706595"/>
          </a:xfrm>
          <a:prstGeom prst="rect">
            <a:avLst/>
          </a:prstGeom>
        </p:spPr>
      </p:pic>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31410" y="1683676"/>
            <a:ext cx="240883" cy="1162884"/>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pic>
        <p:nvPicPr>
          <p:cNvPr id="18" name="图片 17"/>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418377" y="2060194"/>
            <a:ext cx="5057138" cy="3972583"/>
          </a:xfrm>
          <a:prstGeom prst="rect">
            <a:avLst/>
          </a:prstGeom>
        </p:spPr>
      </p:pic>
      <p:grpSp>
        <p:nvGrpSpPr>
          <p:cNvPr id="6" name="组合 5"/>
          <p:cNvGrpSpPr/>
          <p:nvPr/>
        </p:nvGrpSpPr>
        <p:grpSpPr>
          <a:xfrm>
            <a:off x="7059411" y="2288143"/>
            <a:ext cx="2697756" cy="522198"/>
            <a:chOff x="7481333" y="933206"/>
            <a:chExt cx="2428344" cy="497586"/>
          </a:xfrm>
          <a:solidFill>
            <a:srgbClr val="F95C09"/>
          </a:solidFill>
        </p:grpSpPr>
        <p:sp>
          <p:nvSpPr>
            <p:cNvPr id="8" name="椭圆 7"/>
            <p:cNvSpPr/>
            <p:nvPr/>
          </p:nvSpPr>
          <p:spPr>
            <a:xfrm>
              <a:off x="7481333"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第</a:t>
              </a:r>
            </a:p>
          </p:txBody>
        </p:sp>
        <p:sp>
          <p:nvSpPr>
            <p:cNvPr id="10" name="椭圆 9"/>
            <p:cNvSpPr/>
            <p:nvPr/>
          </p:nvSpPr>
          <p:spPr>
            <a:xfrm>
              <a:off x="8124919"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一</a:t>
              </a:r>
            </a:p>
          </p:txBody>
        </p:sp>
        <p:sp>
          <p:nvSpPr>
            <p:cNvPr id="11" name="椭圆 10"/>
            <p:cNvSpPr/>
            <p:nvPr/>
          </p:nvSpPr>
          <p:spPr>
            <a:xfrm>
              <a:off x="8768505"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部</a:t>
              </a:r>
            </a:p>
          </p:txBody>
        </p:sp>
        <p:sp>
          <p:nvSpPr>
            <p:cNvPr id="12" name="椭圆 11"/>
            <p:cNvSpPr/>
            <p:nvPr/>
          </p:nvSpPr>
          <p:spPr>
            <a:xfrm>
              <a:off x="9412091" y="933206"/>
              <a:ext cx="497586" cy="4975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bg1"/>
                  </a:solidFill>
                  <a:effectLst>
                    <a:outerShdw blurRad="38100" dist="38100" dir="2700000" algn="tl">
                      <a:srgbClr val="000000">
                        <a:alpha val="43137"/>
                      </a:srgbClr>
                    </a:outerShdw>
                  </a:effectLst>
                  <a:latin typeface="Arial"/>
                  <a:ea typeface="微软雅黑"/>
                  <a:cs typeface="阿里巴巴普惠体 Medium" panose="00020600040101010101" pitchFamily="18" charset="-122"/>
                  <a:sym typeface="Arial"/>
                </a:rPr>
                <a:t>分</a:t>
              </a:r>
            </a:p>
          </p:txBody>
        </p:sp>
      </p:grpSp>
      <p:sp>
        <p:nvSpPr>
          <p:cNvPr id="17" name="文本框 16"/>
          <p:cNvSpPr txBox="1"/>
          <p:nvPr/>
        </p:nvSpPr>
        <p:spPr>
          <a:xfrm>
            <a:off x="5343417" y="3096413"/>
            <a:ext cx="6291942" cy="1015663"/>
          </a:xfrm>
          <a:prstGeom prst="rect">
            <a:avLst/>
          </a:prstGeom>
          <a:noFill/>
        </p:spPr>
        <p:txBody>
          <a:bodyPr wrap="square">
            <a:spAutoFit/>
          </a:bodyPr>
          <a:lstStyle/>
          <a:p>
            <a:pPr algn="ctr"/>
            <a:r>
              <a:rPr lang="zh-CN" altLang="en-US" sz="6000" b="1"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6000" b="1" dirty="0">
              <a:solidFill>
                <a:schemeClr val="tx1">
                  <a:lumMod val="75000"/>
                  <a:lumOff val="25000"/>
                </a:schemeClr>
              </a:solidFill>
              <a:latin typeface="Arial"/>
              <a:ea typeface="微软雅黑"/>
              <a:sym typeface="Arial"/>
            </a:endParaRPr>
          </a:p>
        </p:txBody>
      </p:sp>
      <p:sp>
        <p:nvSpPr>
          <p:cNvPr id="19" name="文本框 18"/>
          <p:cNvSpPr txBox="1"/>
          <p:nvPr/>
        </p:nvSpPr>
        <p:spPr>
          <a:xfrm>
            <a:off x="6634121" y="4449560"/>
            <a:ext cx="3710534" cy="400110"/>
          </a:xfrm>
          <a:prstGeom prst="rect">
            <a:avLst/>
          </a:prstGeom>
          <a:solidFill>
            <a:srgbClr val="F95C09"/>
          </a:solidFill>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Arial"/>
                <a:ea typeface="微软雅黑"/>
                <a:cs typeface="阿里巴巴普惠体" panose="00020600040101010101" pitchFamily="18" charset="-122"/>
                <a:sym typeface="Arial"/>
              </a:rPr>
              <a:t>营造家庭幸福  创造美好生活</a:t>
            </a:r>
            <a:endParaRPr lang="zh-CN" altLang="en-US" sz="2000" b="1" dirty="0">
              <a:solidFill>
                <a:schemeClr val="bg1"/>
              </a:solidFill>
              <a:effectLst>
                <a:outerShdw blurRad="38100" dist="38100" dir="2700000" algn="tl">
                  <a:srgbClr val="000000">
                    <a:alpha val="43137"/>
                  </a:srgbClr>
                </a:outerShdw>
              </a:effectLst>
              <a:latin typeface="Arial"/>
              <a:ea typeface="微软雅黑"/>
              <a:sym typeface="Arial"/>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16" presetClass="entr" presetSubtype="2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sp>
        <p:nvSpPr>
          <p:cNvPr id="21" name="文本框 20"/>
          <p:cNvSpPr txBox="1"/>
          <p:nvPr/>
        </p:nvSpPr>
        <p:spPr>
          <a:xfrm>
            <a:off x="685800" y="1624090"/>
            <a:ext cx="10515600" cy="175432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 孟子娶妻以后，对自己的妻子不喜欢，认为她太过倨傲。有一天，天气十分炎热，妻子从田间劳作回家，进了房间就脱衣纳凉，正巧孟子突然推门近来。</a:t>
            </a:r>
            <a:endParaRPr lang="en-US" altLang="zh-CN" sz="1800" dirty="0">
              <a:solidFill>
                <a:schemeClr val="tx1">
                  <a:lumMod val="75000"/>
                  <a:lumOff val="25000"/>
                </a:schemeClr>
              </a:solidFill>
              <a:latin typeface="Arial"/>
              <a:ea typeface="微软雅黑"/>
              <a:cs typeface="阿里巴巴普惠体" panose="00020600040101010101" pitchFamily="18" charset="-122"/>
              <a:sym typeface="Arial"/>
            </a:endParaRPr>
          </a:p>
          <a:p>
            <a:pPr marL="285750" indent="-285750">
              <a:lnSpc>
                <a:spcPct val="120000"/>
              </a:lnSpc>
              <a:buFont typeface="Arial" panose="020B0604020202020204" pitchFamily="34" charset="0"/>
              <a:buChar char="•"/>
            </a:pP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看到妻子光着身子在房间里凉快，孟子异常生气，认为妻子行为放荡，不守礼节，当即就有了休妻的念头。孟母知道以后严厉斥责孟子说：你进门之前应该先敲门问屋里是否有人，才能进去，你没有敲门就推门而入，是你先失礼节，并不是你妻子的过错啊。</a:t>
            </a:r>
            <a:endParaRPr lang="en-US" altLang="zh-CN" sz="1800" dirty="0">
              <a:solidFill>
                <a:schemeClr val="tx1">
                  <a:lumMod val="75000"/>
                  <a:lumOff val="25000"/>
                </a:schemeClr>
              </a:solidFill>
              <a:latin typeface="Arial"/>
              <a:ea typeface="微软雅黑"/>
              <a:cs typeface="阿里巴巴普惠体" panose="00020600040101010101" pitchFamily="18" charset="-122"/>
              <a:sym typeface="Arial"/>
            </a:endParaRPr>
          </a:p>
        </p:txBody>
      </p:sp>
      <p:grpSp>
        <p:nvGrpSpPr>
          <p:cNvPr id="25" name="组合 24"/>
          <p:cNvGrpSpPr/>
          <p:nvPr/>
        </p:nvGrpSpPr>
        <p:grpSpPr>
          <a:xfrm>
            <a:off x="7869296" y="1019203"/>
            <a:ext cx="2812860" cy="636870"/>
            <a:chOff x="7452368" y="1369425"/>
            <a:chExt cx="2812860" cy="636870"/>
          </a:xfrm>
        </p:grpSpPr>
        <p:sp>
          <p:nvSpPr>
            <p:cNvPr id="22" name="矩形: 圆角 21"/>
            <p:cNvSpPr/>
            <p:nvPr/>
          </p:nvSpPr>
          <p:spPr>
            <a:xfrm>
              <a:off x="7825798" y="1428967"/>
              <a:ext cx="2439430" cy="447999"/>
            </a:xfrm>
            <a:prstGeom prst="roundRect">
              <a:avLst>
                <a:gd name="adj" fmla="val 50000"/>
              </a:avLst>
            </a:prstGeom>
            <a:solidFill>
              <a:srgbClr val="F95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母仪的典范</a:t>
              </a:r>
            </a:p>
          </p:txBody>
        </p:sp>
        <p:pic>
          <p:nvPicPr>
            <p:cNvPr id="24" name="图片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52368" y="1369425"/>
              <a:ext cx="901319" cy="636870"/>
            </a:xfrm>
            <a:prstGeom prst="rect">
              <a:avLst/>
            </a:prstGeom>
          </p:spPr>
        </p:pic>
      </p:grpSp>
      <p:sp>
        <p:nvSpPr>
          <p:cNvPr id="27" name="文本框 26"/>
          <p:cNvSpPr txBox="1"/>
          <p:nvPr/>
        </p:nvSpPr>
        <p:spPr>
          <a:xfrm>
            <a:off x="685799" y="3492888"/>
            <a:ext cx="6814457" cy="2585323"/>
          </a:xfrm>
          <a:prstGeom prst="rect">
            <a:avLst/>
          </a:prstGeom>
          <a:noFill/>
        </p:spPr>
        <p:txBody>
          <a:bodyPr wrap="square">
            <a:spAutoFit/>
          </a:bodyPr>
          <a:lstStyle/>
          <a:p>
            <a:pPr marL="285750" indent="-285750">
              <a:buFont typeface="Arial" panose="020B0604020202020204" pitchFamily="34" charset="0"/>
              <a:buChar char="•"/>
            </a:pP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听了母亲的话，孟子深感自己过于鲁莽，也惭愧于自己没有把所学应用于生活当中，自此对妻子芥蒂尽除，与妻子和好如初。孟母用家庭小事教育孟子“万事礼为先”的做人道理，其识见令人敬仰。</a:t>
            </a:r>
            <a:endParaRPr lang="en-US" altLang="zh-CN" sz="1800" dirty="0">
              <a:solidFill>
                <a:schemeClr val="tx1">
                  <a:lumMod val="75000"/>
                  <a:lumOff val="25000"/>
                </a:schemeClr>
              </a:solidFill>
              <a:latin typeface="Arial"/>
              <a:ea typeface="微软雅黑"/>
              <a:cs typeface="阿里巴巴普惠体" panose="00020600040101010101" pitchFamily="18" charset="-122"/>
              <a:sym typeface="Arial"/>
            </a:endParaRPr>
          </a:p>
          <a:p>
            <a:pPr marL="285750" indent="-285750">
              <a:buFont typeface="Arial" panose="020B0604020202020204" pitchFamily="34" charset="0"/>
              <a:buChar char="•"/>
            </a:pPr>
            <a:endParaRPr lang="en-US" altLang="zh-CN" sz="1800" dirty="0">
              <a:solidFill>
                <a:schemeClr val="tx1">
                  <a:lumMod val="75000"/>
                  <a:lumOff val="25000"/>
                </a:schemeClr>
              </a:solidFill>
              <a:latin typeface="Arial"/>
              <a:ea typeface="微软雅黑"/>
              <a:cs typeface="阿里巴巴普惠体" panose="00020600040101010101" pitchFamily="18" charset="-122"/>
              <a:sym typeface="Arial"/>
            </a:endParaRPr>
          </a:p>
          <a:p>
            <a:pPr marL="285750" indent="-285750">
              <a:buFont typeface="Arial" panose="020B0604020202020204" pitchFamily="34" charset="0"/>
              <a:buChar char="•"/>
            </a:pP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为儿子倾尽毕生心血的孟母，在亲眼看着儿子成功的时刻，满怀着一个母亲成功的欢欣，一病不起。在归葬故乡的途中，沿途经过的地方，无论民众官员，无不争向在路旁祭奠，表达对这位伟大母亲的尊敬和哀思。 </a:t>
            </a:r>
            <a:endParaRPr lang="zh-CN" altLang="en-US" dirty="0">
              <a:solidFill>
                <a:schemeClr val="tx1">
                  <a:lumMod val="75000"/>
                  <a:lumOff val="25000"/>
                </a:schemeClr>
              </a:solidFill>
              <a:latin typeface="Arial"/>
              <a:ea typeface="微软雅黑"/>
              <a:sym typeface="Arial"/>
            </a:endParaRPr>
          </a:p>
        </p:txBody>
      </p:sp>
      <p:pic>
        <p:nvPicPr>
          <p:cNvPr id="29" name="图片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05057" y="3289926"/>
            <a:ext cx="3211286" cy="3211286"/>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sp>
        <p:nvSpPr>
          <p:cNvPr id="4" name="矩形: 圆角 3"/>
          <p:cNvSpPr/>
          <p:nvPr/>
        </p:nvSpPr>
        <p:spPr>
          <a:xfrm>
            <a:off x="1116728" y="1428396"/>
            <a:ext cx="3988672" cy="447999"/>
          </a:xfrm>
          <a:prstGeom prst="roundRect">
            <a:avLst>
              <a:gd name="adj" fmla="val 50000"/>
            </a:avLst>
          </a:prstGeom>
          <a:solidFill>
            <a:srgbClr val="F95C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从母女二段不同对话讲起</a:t>
            </a:r>
          </a:p>
        </p:txBody>
      </p:sp>
      <p:grpSp>
        <p:nvGrpSpPr>
          <p:cNvPr id="20" name="组合 19"/>
          <p:cNvGrpSpPr/>
          <p:nvPr/>
        </p:nvGrpSpPr>
        <p:grpSpPr>
          <a:xfrm>
            <a:off x="1018660" y="2342023"/>
            <a:ext cx="7221826" cy="1149177"/>
            <a:chOff x="1018660" y="2342023"/>
            <a:chExt cx="7221826" cy="1149177"/>
          </a:xfrm>
        </p:grpSpPr>
        <p:sp>
          <p:nvSpPr>
            <p:cNvPr id="6" name="文本框 5"/>
            <p:cNvSpPr txBox="1"/>
            <p:nvPr/>
          </p:nvSpPr>
          <p:spPr>
            <a:xfrm>
              <a:off x="2144486" y="2646194"/>
              <a:ext cx="6096000"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妈妈</a:t>
              </a:r>
              <a:r>
                <a:rPr lang="en-US" altLang="zh-CN" sz="1800" b="1"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这是什么？</a:t>
              </a:r>
              <a:endParaRPr lang="zh-CN" altLang="en-US" sz="1800" b="1" dirty="0">
                <a:solidFill>
                  <a:schemeClr val="tx1">
                    <a:lumMod val="75000"/>
                    <a:lumOff val="25000"/>
                  </a:schemeClr>
                </a:solidFill>
                <a:latin typeface="Arial"/>
                <a:ea typeface="微软雅黑"/>
                <a:sym typeface="Arial"/>
              </a:endParaRPr>
            </a:p>
          </p:txBody>
        </p:sp>
        <p:grpSp>
          <p:nvGrpSpPr>
            <p:cNvPr id="17" name="组合 16"/>
            <p:cNvGrpSpPr/>
            <p:nvPr/>
          </p:nvGrpSpPr>
          <p:grpSpPr>
            <a:xfrm>
              <a:off x="1018660" y="2342023"/>
              <a:ext cx="1136862" cy="1149177"/>
              <a:chOff x="736681" y="2768978"/>
              <a:chExt cx="1424638" cy="1424638"/>
            </a:xfrm>
          </p:grpSpPr>
          <p:sp>
            <p:nvSpPr>
              <p:cNvPr id="13" name="椭圆 12"/>
              <p:cNvSpPr/>
              <p:nvPr/>
            </p:nvSpPr>
            <p:spPr>
              <a:xfrm>
                <a:off x="903514" y="2841171"/>
                <a:ext cx="1090972" cy="1132179"/>
              </a:xfrm>
              <a:prstGeom prst="ellipse">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pic>
            <p:nvPicPr>
              <p:cNvPr id="12" name="图片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681" y="2768978"/>
                <a:ext cx="1424638" cy="1424638"/>
              </a:xfrm>
              <a:prstGeom prst="rect">
                <a:avLst/>
              </a:prstGeom>
            </p:spPr>
          </p:pic>
        </p:grpSp>
      </p:grpSp>
      <p:grpSp>
        <p:nvGrpSpPr>
          <p:cNvPr id="26" name="组合 25"/>
          <p:cNvGrpSpPr/>
          <p:nvPr/>
        </p:nvGrpSpPr>
        <p:grpSpPr>
          <a:xfrm>
            <a:off x="3613175" y="2990633"/>
            <a:ext cx="1927653" cy="1259358"/>
            <a:chOff x="2927375" y="2799321"/>
            <a:chExt cx="1927653" cy="1259358"/>
          </a:xfrm>
        </p:grpSpPr>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95670" y="2799321"/>
              <a:ext cx="1259358" cy="1259358"/>
            </a:xfrm>
            <a:prstGeom prst="rect">
              <a:avLst/>
            </a:prstGeom>
          </p:spPr>
        </p:pic>
        <p:sp>
          <p:nvSpPr>
            <p:cNvPr id="25" name="文本框 24"/>
            <p:cNvSpPr txBox="1"/>
            <p:nvPr/>
          </p:nvSpPr>
          <p:spPr>
            <a:xfrm>
              <a:off x="2927375" y="3240821"/>
              <a:ext cx="901161"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是花</a:t>
              </a:r>
              <a:endParaRPr lang="zh-CN" altLang="en-US" sz="1800" b="1" dirty="0">
                <a:solidFill>
                  <a:schemeClr val="tx1">
                    <a:lumMod val="75000"/>
                    <a:lumOff val="25000"/>
                  </a:schemeClr>
                </a:solidFill>
                <a:latin typeface="Arial"/>
                <a:ea typeface="微软雅黑"/>
                <a:sym typeface="Arial"/>
              </a:endParaRPr>
            </a:p>
          </p:txBody>
        </p:sp>
      </p:grpSp>
      <p:grpSp>
        <p:nvGrpSpPr>
          <p:cNvPr id="32" name="组合 31"/>
          <p:cNvGrpSpPr/>
          <p:nvPr/>
        </p:nvGrpSpPr>
        <p:grpSpPr>
          <a:xfrm>
            <a:off x="1018660" y="3774327"/>
            <a:ext cx="7221826" cy="1149177"/>
            <a:chOff x="1018660" y="3774327"/>
            <a:chExt cx="7221826" cy="1149177"/>
          </a:xfrm>
        </p:grpSpPr>
        <p:grpSp>
          <p:nvGrpSpPr>
            <p:cNvPr id="21" name="组合 20"/>
            <p:cNvGrpSpPr/>
            <p:nvPr/>
          </p:nvGrpSpPr>
          <p:grpSpPr>
            <a:xfrm>
              <a:off x="1018660" y="3774327"/>
              <a:ext cx="1136862" cy="1149177"/>
              <a:chOff x="736681" y="2768978"/>
              <a:chExt cx="1424638" cy="1424638"/>
            </a:xfrm>
          </p:grpSpPr>
          <p:sp>
            <p:nvSpPr>
              <p:cNvPr id="22" name="椭圆 21"/>
              <p:cNvSpPr/>
              <p:nvPr/>
            </p:nvSpPr>
            <p:spPr>
              <a:xfrm>
                <a:off x="903514" y="2841171"/>
                <a:ext cx="1090972" cy="1132179"/>
              </a:xfrm>
              <a:prstGeom prst="ellipse">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pic>
            <p:nvPicPr>
              <p:cNvPr id="23" name="图片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681" y="2768978"/>
                <a:ext cx="1424638" cy="1424638"/>
              </a:xfrm>
              <a:prstGeom prst="rect">
                <a:avLst/>
              </a:prstGeom>
            </p:spPr>
          </p:pic>
        </p:grpSp>
        <p:sp>
          <p:nvSpPr>
            <p:cNvPr id="31" name="文本框 30"/>
            <p:cNvSpPr txBox="1"/>
            <p:nvPr/>
          </p:nvSpPr>
          <p:spPr>
            <a:xfrm>
              <a:off x="2144486" y="4242088"/>
              <a:ext cx="6096000"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什么花呀？</a:t>
              </a:r>
              <a:endParaRPr lang="zh-CN" altLang="en-US" sz="1800" b="1" dirty="0">
                <a:solidFill>
                  <a:schemeClr val="tx1">
                    <a:lumMod val="75000"/>
                    <a:lumOff val="25000"/>
                  </a:schemeClr>
                </a:solidFill>
                <a:latin typeface="Arial"/>
                <a:ea typeface="微软雅黑"/>
                <a:sym typeface="Arial"/>
              </a:endParaRPr>
            </a:p>
          </p:txBody>
        </p:sp>
      </p:grpSp>
      <p:grpSp>
        <p:nvGrpSpPr>
          <p:cNvPr id="35" name="组合 34"/>
          <p:cNvGrpSpPr/>
          <p:nvPr/>
        </p:nvGrpSpPr>
        <p:grpSpPr>
          <a:xfrm>
            <a:off x="2022389" y="4774706"/>
            <a:ext cx="3518439" cy="1259358"/>
            <a:chOff x="1336589" y="2799321"/>
            <a:chExt cx="3518439" cy="1259358"/>
          </a:xfrm>
        </p:grpSpPr>
        <p:pic>
          <p:nvPicPr>
            <p:cNvPr id="36" name="图片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95670" y="2799321"/>
              <a:ext cx="1259358" cy="1259358"/>
            </a:xfrm>
            <a:prstGeom prst="rect">
              <a:avLst/>
            </a:prstGeom>
          </p:spPr>
        </p:pic>
        <p:sp>
          <p:nvSpPr>
            <p:cNvPr id="37" name="文本框 36"/>
            <p:cNvSpPr txBox="1"/>
            <p:nvPr/>
          </p:nvSpPr>
          <p:spPr>
            <a:xfrm>
              <a:off x="1336589" y="3240821"/>
              <a:ext cx="2491947"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烦不烦</a:t>
              </a:r>
              <a:r>
                <a:rPr lang="en-US" altLang="zh-CN" sz="1800" b="1"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你不会自已看</a:t>
              </a:r>
              <a:endParaRPr lang="zh-CN" altLang="en-US" sz="1800" b="1" dirty="0">
                <a:solidFill>
                  <a:schemeClr val="tx1">
                    <a:lumMod val="75000"/>
                    <a:lumOff val="25000"/>
                  </a:schemeClr>
                </a:solidFill>
                <a:latin typeface="Arial"/>
                <a:ea typeface="微软雅黑"/>
                <a:sym typeface="Arial"/>
              </a:endParaRPr>
            </a:p>
          </p:txBody>
        </p:sp>
      </p:grpSp>
      <p:cxnSp>
        <p:nvCxnSpPr>
          <p:cNvPr id="38" name="直接连接符 37"/>
          <p:cNvCxnSpPr/>
          <p:nvPr/>
        </p:nvCxnSpPr>
        <p:spPr>
          <a:xfrm>
            <a:off x="6052456" y="2477190"/>
            <a:ext cx="0" cy="2857500"/>
          </a:xfrm>
          <a:prstGeom prst="line">
            <a:avLst/>
          </a:prstGeom>
          <a:ln w="38100">
            <a:solidFill>
              <a:srgbClr val="F95C09"/>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6160284" y="1251080"/>
            <a:ext cx="7157542" cy="1149177"/>
            <a:chOff x="6518171" y="1263136"/>
            <a:chExt cx="7157542" cy="1149177"/>
          </a:xfrm>
        </p:grpSpPr>
        <p:grpSp>
          <p:nvGrpSpPr>
            <p:cNvPr id="27" name="组合 26"/>
            <p:cNvGrpSpPr/>
            <p:nvPr/>
          </p:nvGrpSpPr>
          <p:grpSpPr>
            <a:xfrm>
              <a:off x="6518171" y="1263136"/>
              <a:ext cx="1136862" cy="1149177"/>
              <a:chOff x="736681" y="2768978"/>
              <a:chExt cx="1424638" cy="1424638"/>
            </a:xfrm>
          </p:grpSpPr>
          <p:sp>
            <p:nvSpPr>
              <p:cNvPr id="28" name="椭圆 27"/>
              <p:cNvSpPr/>
              <p:nvPr/>
            </p:nvSpPr>
            <p:spPr>
              <a:xfrm>
                <a:off x="903514" y="2841171"/>
                <a:ext cx="1090972" cy="1132179"/>
              </a:xfrm>
              <a:prstGeom prst="ellipse">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pic>
            <p:nvPicPr>
              <p:cNvPr id="29" name="图片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681" y="2768978"/>
                <a:ext cx="1424638" cy="1424638"/>
              </a:xfrm>
              <a:prstGeom prst="rect">
                <a:avLst/>
              </a:prstGeom>
            </p:spPr>
          </p:pic>
        </p:grpSp>
        <p:sp>
          <p:nvSpPr>
            <p:cNvPr id="40" name="文本框 39"/>
            <p:cNvSpPr txBox="1"/>
            <p:nvPr/>
          </p:nvSpPr>
          <p:spPr>
            <a:xfrm>
              <a:off x="7579713" y="1612973"/>
              <a:ext cx="6096000"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妈妈</a:t>
              </a:r>
              <a:r>
                <a:rPr lang="en-US" altLang="zh-CN" sz="1800" b="1"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这是什么？</a:t>
              </a:r>
              <a:endParaRPr lang="zh-CN" altLang="en-US" sz="1800" b="1" dirty="0">
                <a:solidFill>
                  <a:schemeClr val="tx1">
                    <a:lumMod val="75000"/>
                    <a:lumOff val="25000"/>
                  </a:schemeClr>
                </a:solidFill>
                <a:latin typeface="Arial"/>
                <a:ea typeface="微软雅黑"/>
                <a:sym typeface="Arial"/>
              </a:endParaRPr>
            </a:p>
          </p:txBody>
        </p:sp>
      </p:grpSp>
      <p:grpSp>
        <p:nvGrpSpPr>
          <p:cNvPr id="47" name="组合 46"/>
          <p:cNvGrpSpPr/>
          <p:nvPr/>
        </p:nvGrpSpPr>
        <p:grpSpPr>
          <a:xfrm>
            <a:off x="6160284" y="2593744"/>
            <a:ext cx="7157542" cy="1149177"/>
            <a:chOff x="6518171" y="1263136"/>
            <a:chExt cx="7157542" cy="1149177"/>
          </a:xfrm>
        </p:grpSpPr>
        <p:grpSp>
          <p:nvGrpSpPr>
            <p:cNvPr id="48" name="组合 47"/>
            <p:cNvGrpSpPr/>
            <p:nvPr/>
          </p:nvGrpSpPr>
          <p:grpSpPr>
            <a:xfrm>
              <a:off x="6518171" y="1263136"/>
              <a:ext cx="1136862" cy="1149177"/>
              <a:chOff x="736681" y="2768978"/>
              <a:chExt cx="1424638" cy="1424638"/>
            </a:xfrm>
          </p:grpSpPr>
          <p:sp>
            <p:nvSpPr>
              <p:cNvPr id="50" name="椭圆 49"/>
              <p:cNvSpPr/>
              <p:nvPr/>
            </p:nvSpPr>
            <p:spPr>
              <a:xfrm>
                <a:off x="903514" y="2841171"/>
                <a:ext cx="1090972" cy="1132179"/>
              </a:xfrm>
              <a:prstGeom prst="ellipse">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pic>
            <p:nvPicPr>
              <p:cNvPr id="51" name="图片 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681" y="2768978"/>
                <a:ext cx="1424638" cy="1424638"/>
              </a:xfrm>
              <a:prstGeom prst="rect">
                <a:avLst/>
              </a:prstGeom>
            </p:spPr>
          </p:pic>
        </p:grpSp>
        <p:sp>
          <p:nvSpPr>
            <p:cNvPr id="49" name="文本框 48"/>
            <p:cNvSpPr txBox="1"/>
            <p:nvPr/>
          </p:nvSpPr>
          <p:spPr>
            <a:xfrm>
              <a:off x="7579713" y="1612973"/>
              <a:ext cx="6096000"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红色</a:t>
              </a:r>
              <a:endParaRPr lang="zh-CN" altLang="en-US" sz="1800" b="1" dirty="0">
                <a:solidFill>
                  <a:schemeClr val="tx1">
                    <a:lumMod val="75000"/>
                    <a:lumOff val="25000"/>
                  </a:schemeClr>
                </a:solidFill>
                <a:latin typeface="Arial"/>
                <a:ea typeface="微软雅黑"/>
                <a:sym typeface="Arial"/>
              </a:endParaRPr>
            </a:p>
          </p:txBody>
        </p:sp>
      </p:grpSp>
      <p:grpSp>
        <p:nvGrpSpPr>
          <p:cNvPr id="52" name="组合 51"/>
          <p:cNvGrpSpPr/>
          <p:nvPr/>
        </p:nvGrpSpPr>
        <p:grpSpPr>
          <a:xfrm>
            <a:off x="7580177" y="1651815"/>
            <a:ext cx="4106041" cy="1259358"/>
            <a:chOff x="748987" y="2799321"/>
            <a:chExt cx="4106041" cy="1259358"/>
          </a:xfrm>
        </p:grpSpPr>
        <p:pic>
          <p:nvPicPr>
            <p:cNvPr id="53" name="图片 5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95670" y="2799321"/>
              <a:ext cx="1259358" cy="1259358"/>
            </a:xfrm>
            <a:prstGeom prst="rect">
              <a:avLst/>
            </a:prstGeom>
          </p:spPr>
        </p:pic>
        <p:sp>
          <p:nvSpPr>
            <p:cNvPr id="54" name="文本框 53"/>
            <p:cNvSpPr txBox="1"/>
            <p:nvPr/>
          </p:nvSpPr>
          <p:spPr>
            <a:xfrm>
              <a:off x="748987" y="3197277"/>
              <a:ext cx="3144866" cy="646331"/>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是花。一朵花。一朵美丽的花。你看是什么颜色呀？</a:t>
              </a:r>
            </a:p>
          </p:txBody>
        </p:sp>
      </p:grpSp>
      <p:grpSp>
        <p:nvGrpSpPr>
          <p:cNvPr id="55" name="组合 54"/>
          <p:cNvGrpSpPr/>
          <p:nvPr/>
        </p:nvGrpSpPr>
        <p:grpSpPr>
          <a:xfrm>
            <a:off x="6160284" y="3921859"/>
            <a:ext cx="7157542" cy="1149177"/>
            <a:chOff x="6518171" y="1263136"/>
            <a:chExt cx="7157542" cy="1149177"/>
          </a:xfrm>
        </p:grpSpPr>
        <p:grpSp>
          <p:nvGrpSpPr>
            <p:cNvPr id="56" name="组合 55"/>
            <p:cNvGrpSpPr/>
            <p:nvPr/>
          </p:nvGrpSpPr>
          <p:grpSpPr>
            <a:xfrm>
              <a:off x="6518171" y="1263136"/>
              <a:ext cx="1136862" cy="1149177"/>
              <a:chOff x="736681" y="2768978"/>
              <a:chExt cx="1424638" cy="1424638"/>
            </a:xfrm>
          </p:grpSpPr>
          <p:sp>
            <p:nvSpPr>
              <p:cNvPr id="58" name="椭圆 57"/>
              <p:cNvSpPr/>
              <p:nvPr/>
            </p:nvSpPr>
            <p:spPr>
              <a:xfrm>
                <a:off x="903514" y="2841171"/>
                <a:ext cx="1090972" cy="1132179"/>
              </a:xfrm>
              <a:prstGeom prst="ellipse">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pic>
            <p:nvPicPr>
              <p:cNvPr id="59" name="图片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681" y="2768978"/>
                <a:ext cx="1424638" cy="1424638"/>
              </a:xfrm>
              <a:prstGeom prst="rect">
                <a:avLst/>
              </a:prstGeom>
            </p:spPr>
          </p:pic>
        </p:grpSp>
        <p:sp>
          <p:nvSpPr>
            <p:cNvPr id="57" name="文本框 56"/>
            <p:cNvSpPr txBox="1"/>
            <p:nvPr/>
          </p:nvSpPr>
          <p:spPr>
            <a:xfrm>
              <a:off x="7579713" y="1612973"/>
              <a:ext cx="6096000"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象喇叭一样</a:t>
              </a:r>
              <a:endParaRPr lang="zh-CN" altLang="en-US" sz="1800" b="1" dirty="0">
                <a:solidFill>
                  <a:schemeClr val="tx1">
                    <a:lumMod val="75000"/>
                    <a:lumOff val="25000"/>
                  </a:schemeClr>
                </a:solidFill>
                <a:latin typeface="Arial"/>
                <a:ea typeface="微软雅黑"/>
                <a:sym typeface="Arial"/>
              </a:endParaRPr>
            </a:p>
          </p:txBody>
        </p:sp>
      </p:grpSp>
      <p:grpSp>
        <p:nvGrpSpPr>
          <p:cNvPr id="60" name="组合 59"/>
          <p:cNvGrpSpPr/>
          <p:nvPr/>
        </p:nvGrpSpPr>
        <p:grpSpPr>
          <a:xfrm>
            <a:off x="6988629" y="2979930"/>
            <a:ext cx="4697589" cy="1259358"/>
            <a:chOff x="157439" y="2799321"/>
            <a:chExt cx="4697589" cy="1259358"/>
          </a:xfrm>
        </p:grpSpPr>
        <p:pic>
          <p:nvPicPr>
            <p:cNvPr id="61" name="图片 6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95670" y="2799321"/>
              <a:ext cx="1259358" cy="1259358"/>
            </a:xfrm>
            <a:prstGeom prst="rect">
              <a:avLst/>
            </a:prstGeom>
          </p:spPr>
        </p:pic>
        <p:sp>
          <p:nvSpPr>
            <p:cNvPr id="62" name="文本框 61"/>
            <p:cNvSpPr txBox="1"/>
            <p:nvPr/>
          </p:nvSpPr>
          <p:spPr>
            <a:xfrm>
              <a:off x="157439" y="3295251"/>
              <a:ext cx="3736414"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对</a:t>
              </a:r>
              <a:r>
                <a:rPr lang="en-US" altLang="zh-CN" sz="1800" b="1"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聪明极了！它像什么一样呀”？</a:t>
              </a:r>
            </a:p>
          </p:txBody>
        </p:sp>
      </p:grpSp>
      <p:grpSp>
        <p:nvGrpSpPr>
          <p:cNvPr id="63" name="组合 62"/>
          <p:cNvGrpSpPr/>
          <p:nvPr/>
        </p:nvGrpSpPr>
        <p:grpSpPr>
          <a:xfrm>
            <a:off x="6160284" y="5111220"/>
            <a:ext cx="7157542" cy="1149177"/>
            <a:chOff x="6518171" y="1263136"/>
            <a:chExt cx="7157542" cy="1149177"/>
          </a:xfrm>
        </p:grpSpPr>
        <p:grpSp>
          <p:nvGrpSpPr>
            <p:cNvPr id="64" name="组合 63"/>
            <p:cNvGrpSpPr/>
            <p:nvPr/>
          </p:nvGrpSpPr>
          <p:grpSpPr>
            <a:xfrm>
              <a:off x="6518171" y="1263136"/>
              <a:ext cx="1136862" cy="1149177"/>
              <a:chOff x="736681" y="2768978"/>
              <a:chExt cx="1424638" cy="1424638"/>
            </a:xfrm>
          </p:grpSpPr>
          <p:sp>
            <p:nvSpPr>
              <p:cNvPr id="66" name="椭圆 65"/>
              <p:cNvSpPr/>
              <p:nvPr/>
            </p:nvSpPr>
            <p:spPr>
              <a:xfrm>
                <a:off x="903514" y="2841171"/>
                <a:ext cx="1090972" cy="1132179"/>
              </a:xfrm>
              <a:prstGeom prst="ellipse">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pic>
            <p:nvPicPr>
              <p:cNvPr id="67" name="图片 6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681" y="2768978"/>
                <a:ext cx="1424638" cy="1424638"/>
              </a:xfrm>
              <a:prstGeom prst="rect">
                <a:avLst/>
              </a:prstGeom>
            </p:spPr>
          </p:pic>
        </p:grpSp>
        <p:sp>
          <p:nvSpPr>
            <p:cNvPr id="65" name="文本框 64"/>
            <p:cNvSpPr txBox="1"/>
            <p:nvPr/>
          </p:nvSpPr>
          <p:spPr>
            <a:xfrm>
              <a:off x="7579713" y="1612973"/>
              <a:ext cx="6096000" cy="369332"/>
            </a:xfrm>
            <a:prstGeom prst="rect">
              <a:avLst/>
            </a:prstGeom>
            <a:noFill/>
          </p:spPr>
          <p:txBody>
            <a:bodyPr wrap="square">
              <a:spAutoFit/>
            </a:bodyPr>
            <a:lstStyle/>
            <a:p>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我看到了一朵美丽的红花</a:t>
              </a:r>
              <a:r>
                <a:rPr lang="en-US" altLang="zh-CN" sz="1800" b="1"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像喇叭一样的！</a:t>
              </a:r>
              <a:endParaRPr lang="zh-CN" altLang="en-US" sz="1800" b="1" dirty="0">
                <a:solidFill>
                  <a:schemeClr val="tx1">
                    <a:lumMod val="75000"/>
                    <a:lumOff val="25000"/>
                  </a:schemeClr>
                </a:solidFill>
                <a:latin typeface="Arial"/>
                <a:ea typeface="微软雅黑"/>
                <a:sym typeface="Arial"/>
              </a:endParaRPr>
            </a:p>
          </p:txBody>
        </p:sp>
      </p:grpSp>
      <p:grpSp>
        <p:nvGrpSpPr>
          <p:cNvPr id="68" name="组合 67"/>
          <p:cNvGrpSpPr/>
          <p:nvPr/>
        </p:nvGrpSpPr>
        <p:grpSpPr>
          <a:xfrm>
            <a:off x="6923313" y="4321695"/>
            <a:ext cx="4762905" cy="1259358"/>
            <a:chOff x="92123" y="2799321"/>
            <a:chExt cx="4762905" cy="1259358"/>
          </a:xfrm>
        </p:grpSpPr>
        <p:pic>
          <p:nvPicPr>
            <p:cNvPr id="69" name="图片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95670" y="2799321"/>
              <a:ext cx="1259358" cy="1259358"/>
            </a:xfrm>
            <a:prstGeom prst="rect">
              <a:avLst/>
            </a:prstGeom>
          </p:spPr>
        </p:pic>
        <p:sp>
          <p:nvSpPr>
            <p:cNvPr id="70" name="文本框 69"/>
            <p:cNvSpPr txBox="1"/>
            <p:nvPr/>
          </p:nvSpPr>
          <p:spPr>
            <a:xfrm>
              <a:off x="92123" y="3295251"/>
              <a:ext cx="3736414" cy="369332"/>
            </a:xfrm>
            <a:prstGeom prst="rect">
              <a:avLst/>
            </a:prstGeom>
            <a:noFill/>
          </p:spPr>
          <p:txBody>
            <a:bodyPr wrap="square">
              <a:spAutoFit/>
            </a:bodyPr>
            <a:lstStyle/>
            <a:p>
              <a:pPr algn="r"/>
              <a:r>
                <a:rPr lang="zh-CN" altLang="en-US" sz="1800" b="1" dirty="0">
                  <a:solidFill>
                    <a:schemeClr val="tx1">
                      <a:lumMod val="75000"/>
                      <a:lumOff val="25000"/>
                    </a:schemeClr>
                  </a:solidFill>
                  <a:latin typeface="Arial"/>
                  <a:ea typeface="微软雅黑"/>
                  <a:cs typeface="阿里巴巴普惠体" panose="00020600040101010101" pitchFamily="18" charset="-122"/>
                  <a:sym typeface="Arial"/>
                </a:rPr>
                <a:t>你真棒！你看到了什么？</a:t>
              </a:r>
            </a:p>
          </p:txBody>
        </p:sp>
      </p:gr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anim calcmode="lin" valueType="num">
                                      <p:cBhvr>
                                        <p:cTn id="29" dur="1000" fill="hold"/>
                                        <p:tgtEl>
                                          <p:spTgt spid="35"/>
                                        </p:tgtEl>
                                        <p:attrNameLst>
                                          <p:attrName>ppt_x</p:attrName>
                                        </p:attrNameLst>
                                      </p:cBhvr>
                                      <p:tavLst>
                                        <p:tav tm="0">
                                          <p:val>
                                            <p:strVal val="#ppt_x"/>
                                          </p:val>
                                        </p:tav>
                                        <p:tav tm="100000">
                                          <p:val>
                                            <p:strVal val="#ppt_x"/>
                                          </p:val>
                                        </p:tav>
                                      </p:tavLst>
                                    </p:anim>
                                    <p:anim calcmode="lin" valueType="num">
                                      <p:cBhvr>
                                        <p:cTn id="30" dur="1000" fill="hold"/>
                                        <p:tgtEl>
                                          <p:spTgt spid="35"/>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down)">
                                      <p:cBhvr>
                                        <p:cTn id="34" dur="500"/>
                                        <p:tgtEl>
                                          <p:spTgt spid="38"/>
                                        </p:tgtEl>
                                      </p:cBhvr>
                                    </p:animEffect>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1000"/>
                                        <p:tgtEl>
                                          <p:spTgt spid="52"/>
                                        </p:tgtEl>
                                      </p:cBhvr>
                                    </p:animEffect>
                                    <p:anim calcmode="lin" valueType="num">
                                      <p:cBhvr>
                                        <p:cTn id="44" dur="1000" fill="hold"/>
                                        <p:tgtEl>
                                          <p:spTgt spid="52"/>
                                        </p:tgtEl>
                                        <p:attrNameLst>
                                          <p:attrName>ppt_x</p:attrName>
                                        </p:attrNameLst>
                                      </p:cBhvr>
                                      <p:tavLst>
                                        <p:tav tm="0">
                                          <p:val>
                                            <p:strVal val="#ppt_x"/>
                                          </p:val>
                                        </p:tav>
                                        <p:tav tm="100000">
                                          <p:val>
                                            <p:strVal val="#ppt_x"/>
                                          </p:val>
                                        </p:tav>
                                      </p:tavLst>
                                    </p:anim>
                                    <p:anim calcmode="lin" valueType="num">
                                      <p:cBhvr>
                                        <p:cTn id="45" dur="1000" fill="hold"/>
                                        <p:tgtEl>
                                          <p:spTgt spid="5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1000" fill="hold"/>
                                        <p:tgtEl>
                                          <p:spTgt spid="4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1000"/>
                                        <p:tgtEl>
                                          <p:spTgt spid="60"/>
                                        </p:tgtEl>
                                      </p:cBhvr>
                                    </p:animEffect>
                                    <p:anim calcmode="lin" valueType="num">
                                      <p:cBhvr>
                                        <p:cTn id="54" dur="1000" fill="hold"/>
                                        <p:tgtEl>
                                          <p:spTgt spid="60"/>
                                        </p:tgtEl>
                                        <p:attrNameLst>
                                          <p:attrName>ppt_x</p:attrName>
                                        </p:attrNameLst>
                                      </p:cBhvr>
                                      <p:tavLst>
                                        <p:tav tm="0">
                                          <p:val>
                                            <p:strVal val="#ppt_x"/>
                                          </p:val>
                                        </p:tav>
                                        <p:tav tm="100000">
                                          <p:val>
                                            <p:strVal val="#ppt_x"/>
                                          </p:val>
                                        </p:tav>
                                      </p:tavLst>
                                    </p:anim>
                                    <p:anim calcmode="lin" valueType="num">
                                      <p:cBhvr>
                                        <p:cTn id="55" dur="1000" fill="hold"/>
                                        <p:tgtEl>
                                          <p:spTgt spid="6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1000"/>
                                        <p:tgtEl>
                                          <p:spTgt spid="55"/>
                                        </p:tgtEl>
                                      </p:cBhvr>
                                    </p:animEffect>
                                    <p:anim calcmode="lin" valueType="num">
                                      <p:cBhvr>
                                        <p:cTn id="59" dur="1000" fill="hold"/>
                                        <p:tgtEl>
                                          <p:spTgt spid="55"/>
                                        </p:tgtEl>
                                        <p:attrNameLst>
                                          <p:attrName>ppt_x</p:attrName>
                                        </p:attrNameLst>
                                      </p:cBhvr>
                                      <p:tavLst>
                                        <p:tav tm="0">
                                          <p:val>
                                            <p:strVal val="#ppt_x"/>
                                          </p:val>
                                        </p:tav>
                                        <p:tav tm="100000">
                                          <p:val>
                                            <p:strVal val="#ppt_x"/>
                                          </p:val>
                                        </p:tav>
                                      </p:tavLst>
                                    </p:anim>
                                    <p:anim calcmode="lin" valueType="num">
                                      <p:cBhvr>
                                        <p:cTn id="60" dur="1000" fill="hold"/>
                                        <p:tgtEl>
                                          <p:spTgt spid="55"/>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1000"/>
                                        <p:tgtEl>
                                          <p:spTgt spid="68"/>
                                        </p:tgtEl>
                                      </p:cBhvr>
                                    </p:animEffect>
                                    <p:anim calcmode="lin" valueType="num">
                                      <p:cBhvr>
                                        <p:cTn id="64" dur="1000" fill="hold"/>
                                        <p:tgtEl>
                                          <p:spTgt spid="68"/>
                                        </p:tgtEl>
                                        <p:attrNameLst>
                                          <p:attrName>ppt_x</p:attrName>
                                        </p:attrNameLst>
                                      </p:cBhvr>
                                      <p:tavLst>
                                        <p:tav tm="0">
                                          <p:val>
                                            <p:strVal val="#ppt_x"/>
                                          </p:val>
                                        </p:tav>
                                        <p:tav tm="100000">
                                          <p:val>
                                            <p:strVal val="#ppt_x"/>
                                          </p:val>
                                        </p:tav>
                                      </p:tavLst>
                                    </p:anim>
                                    <p:anim calcmode="lin" valueType="num">
                                      <p:cBhvr>
                                        <p:cTn id="65" dur="1000" fill="hold"/>
                                        <p:tgtEl>
                                          <p:spTgt spid="68"/>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1000"/>
                                        <p:tgtEl>
                                          <p:spTgt spid="63"/>
                                        </p:tgtEl>
                                      </p:cBhvr>
                                    </p:animEffect>
                                    <p:anim calcmode="lin" valueType="num">
                                      <p:cBhvr>
                                        <p:cTn id="69" dur="1000" fill="hold"/>
                                        <p:tgtEl>
                                          <p:spTgt spid="63"/>
                                        </p:tgtEl>
                                        <p:attrNameLst>
                                          <p:attrName>ppt_x</p:attrName>
                                        </p:attrNameLst>
                                      </p:cBhvr>
                                      <p:tavLst>
                                        <p:tav tm="0">
                                          <p:val>
                                            <p:strVal val="#ppt_x"/>
                                          </p:val>
                                        </p:tav>
                                        <p:tav tm="100000">
                                          <p:val>
                                            <p:strVal val="#ppt_x"/>
                                          </p:val>
                                        </p:tav>
                                      </p:tavLst>
                                    </p:anim>
                                    <p:anim calcmode="lin" valueType="num">
                                      <p:cBhvr>
                                        <p:cTn id="7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sp>
        <p:nvSpPr>
          <p:cNvPr id="4" name="矩形 3"/>
          <p:cNvSpPr/>
          <p:nvPr/>
        </p:nvSpPr>
        <p:spPr>
          <a:xfrm>
            <a:off x="1358416" y="2879913"/>
            <a:ext cx="4844143" cy="2585323"/>
          </a:xfrm>
          <a:prstGeom prst="rect">
            <a:avLst/>
          </a:prstGeom>
          <a:noFill/>
        </p:spPr>
        <p:txBody>
          <a:bodyPr wrap="square">
            <a:spAutoFit/>
          </a:bodyPr>
          <a:lstStyle/>
          <a:p>
            <a:pPr>
              <a:lnSpc>
                <a:spcPct val="150000"/>
              </a:lnSpc>
            </a:pP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 做一个有耐心</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有责任心又有方法的家长</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教育理念很重要，理念是指导方法的。有了正确的家庭教育理念</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你就会知道你的孩子是个怎样的孩子</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又应该怎样去启发引导他</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她</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。“养育孩子，不仅给孩子一碗饭</a:t>
            </a:r>
            <a:r>
              <a:rPr lang="en-US" altLang="zh-CN" dirty="0">
                <a:solidFill>
                  <a:schemeClr val="tx1">
                    <a:lumMod val="75000"/>
                    <a:lumOff val="25000"/>
                  </a:schemeClr>
                </a:solidFill>
                <a:latin typeface="Arial"/>
                <a:ea typeface="微软雅黑"/>
                <a:cs typeface="阿里巴巴普惠体" panose="00020600040101010101" pitchFamily="18" charset="-122"/>
                <a:sym typeface="Arial"/>
              </a:rPr>
              <a:t>,</a:t>
            </a:r>
            <a:r>
              <a:rPr lang="zh-CN" altLang="en-US" dirty="0">
                <a:solidFill>
                  <a:schemeClr val="tx1">
                    <a:lumMod val="75000"/>
                    <a:lumOff val="25000"/>
                  </a:schemeClr>
                </a:solidFill>
                <a:latin typeface="Arial"/>
                <a:ea typeface="微软雅黑"/>
                <a:cs typeface="阿里巴巴普惠体" panose="00020600040101010101" pitchFamily="18" charset="-122"/>
                <a:sym typeface="Arial"/>
              </a:rPr>
              <a:t>更重要的是要给孩子一个正确的理念”。</a:t>
            </a:r>
          </a:p>
        </p:txBody>
      </p:sp>
      <p:sp>
        <p:nvSpPr>
          <p:cNvPr id="5" name="矩形: 圆角 4"/>
          <p:cNvSpPr/>
          <p:nvPr/>
        </p:nvSpPr>
        <p:spPr>
          <a:xfrm>
            <a:off x="1301690" y="2193415"/>
            <a:ext cx="4957596"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一个问题：我们应该怎样做家长？</a:t>
            </a:r>
          </a:p>
        </p:txBody>
      </p:sp>
      <p:pic>
        <p:nvPicPr>
          <p:cNvPr id="8" name="图片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77000" y="977612"/>
            <a:ext cx="5007429" cy="5007429"/>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grpSp>
        <p:nvGrpSpPr>
          <p:cNvPr id="4" name="组合 3"/>
          <p:cNvGrpSpPr/>
          <p:nvPr/>
        </p:nvGrpSpPr>
        <p:grpSpPr>
          <a:xfrm>
            <a:off x="4672574" y="1708826"/>
            <a:ext cx="6447182" cy="1918313"/>
            <a:chOff x="1251858" y="1882357"/>
            <a:chExt cx="6447182" cy="1918313"/>
          </a:xfrm>
        </p:grpSpPr>
        <p:grpSp>
          <p:nvGrpSpPr>
            <p:cNvPr id="5" name="组合 4"/>
            <p:cNvGrpSpPr/>
            <p:nvPr/>
          </p:nvGrpSpPr>
          <p:grpSpPr>
            <a:xfrm>
              <a:off x="1251858" y="1882357"/>
              <a:ext cx="3741057" cy="1023257"/>
              <a:chOff x="309455" y="1556657"/>
              <a:chExt cx="3741057" cy="1023257"/>
            </a:xfrm>
          </p:grpSpPr>
          <p:sp>
            <p:nvSpPr>
              <p:cNvPr id="8" name="矩形: 圆角 7"/>
              <p:cNvSpPr/>
              <p:nvPr/>
            </p:nvSpPr>
            <p:spPr>
              <a:xfrm>
                <a:off x="821084" y="1882357"/>
                <a:ext cx="3229428" cy="496528"/>
              </a:xfrm>
              <a:prstGeom prst="roundRect">
                <a:avLst>
                  <a:gd name="adj" fmla="val 28555"/>
                </a:avLst>
              </a:prstGeom>
              <a:solidFill>
                <a:srgbClr val="F95C09"/>
              </a:solidFill>
              <a:ln>
                <a:solidFill>
                  <a:srgbClr val="F95C0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r>
                  <a:rPr lang="zh-CN" altLang="en-US" sz="2800" b="1" dirty="0">
                    <a:effectLst>
                      <a:outerShdw blurRad="38100" dist="38100" dir="2700000" algn="tl">
                        <a:srgbClr val="000000">
                          <a:alpha val="43137"/>
                        </a:srgbClr>
                      </a:outerShdw>
                    </a:effectLst>
                    <a:latin typeface="Arial"/>
                    <a:ea typeface="微软雅黑"/>
                    <a:sym typeface="Arial"/>
                  </a:rPr>
                  <a:t>你有过这样吗？</a:t>
                </a:r>
              </a:p>
            </p:txBody>
          </p:sp>
          <p:pic>
            <p:nvPicPr>
              <p:cNvPr id="10" name="图片 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09455" y="1556657"/>
                <a:ext cx="1023257" cy="1023257"/>
              </a:xfrm>
              <a:prstGeom prst="rect">
                <a:avLst/>
              </a:prstGeom>
            </p:spPr>
          </p:pic>
        </p:grpSp>
        <p:sp>
          <p:nvSpPr>
            <p:cNvPr id="6" name="文本框 5"/>
            <p:cNvSpPr txBox="1"/>
            <p:nvPr/>
          </p:nvSpPr>
          <p:spPr>
            <a:xfrm>
              <a:off x="1603041" y="2926713"/>
              <a:ext cx="6095999" cy="873957"/>
            </a:xfrm>
            <a:prstGeom prst="rect">
              <a:avLst/>
            </a:prstGeom>
            <a:noFill/>
          </p:spPr>
          <p:txBody>
            <a:bodyPr wrap="square">
              <a:spAutoFit/>
            </a:bodyPr>
            <a:lstStyle/>
            <a:p>
              <a:pPr>
                <a:lnSpc>
                  <a:spcPct val="150000"/>
                </a:lnSpc>
              </a:pP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一极品母亲教儿子背诗：“锄禾日当午，妈妈最辛苦；下午打麻将，晚上斗地主。”这世道难道要逆天？ </a:t>
              </a:r>
            </a:p>
          </p:txBody>
        </p:sp>
      </p:grpSp>
      <p:sp>
        <p:nvSpPr>
          <p:cNvPr id="12" name="文本框 11"/>
          <p:cNvSpPr txBox="1"/>
          <p:nvPr/>
        </p:nvSpPr>
        <p:spPr>
          <a:xfrm>
            <a:off x="5023758" y="4117953"/>
            <a:ext cx="6096000" cy="1421928"/>
          </a:xfrm>
          <a:prstGeom prst="rect">
            <a:avLst/>
          </a:prstGeom>
          <a:noFill/>
        </p:spPr>
        <p:txBody>
          <a:bodyPr wrap="square">
            <a:spAutoFit/>
          </a:bodyPr>
          <a:lstStyle/>
          <a:p>
            <a:pPr>
              <a:lnSpc>
                <a:spcPct val="120000"/>
              </a:lnSpc>
            </a:pP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要是不好好奋斗，就不能养儿子，因为如果有一天儿子说“妈妈，我把同学打了，他家长要</a:t>
            </a:r>
            <a:r>
              <a:rPr lang="en-US" altLang="zh-CN" sz="1800" dirty="0">
                <a:solidFill>
                  <a:schemeClr val="tx1">
                    <a:lumMod val="75000"/>
                    <a:lumOff val="25000"/>
                  </a:schemeClr>
                </a:solidFill>
                <a:latin typeface="Arial"/>
                <a:ea typeface="微软雅黑"/>
                <a:cs typeface="阿里巴巴普惠体" panose="00020600040101010101" pitchFamily="18" charset="-122"/>
                <a:sym typeface="Arial"/>
              </a:rPr>
              <a:t>5</a:t>
            </a: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万医疗费。”我就可以说“什么！要</a:t>
            </a:r>
            <a:r>
              <a:rPr lang="en-US" altLang="zh-CN" sz="1800" dirty="0">
                <a:solidFill>
                  <a:schemeClr val="tx1">
                    <a:lumMod val="75000"/>
                    <a:lumOff val="25000"/>
                  </a:schemeClr>
                </a:solidFill>
                <a:latin typeface="Arial"/>
                <a:ea typeface="微软雅黑"/>
                <a:cs typeface="阿里巴巴普惠体" panose="00020600040101010101" pitchFamily="18" charset="-122"/>
                <a:sym typeface="Arial"/>
              </a:rPr>
              <a:t>5</a:t>
            </a: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万！给你</a:t>
            </a:r>
            <a:r>
              <a:rPr lang="en-US" altLang="zh-CN" sz="1800" dirty="0">
                <a:solidFill>
                  <a:schemeClr val="tx1">
                    <a:lumMod val="75000"/>
                    <a:lumOff val="25000"/>
                  </a:schemeClr>
                </a:solidFill>
                <a:latin typeface="Arial"/>
                <a:ea typeface="微软雅黑"/>
                <a:cs typeface="阿里巴巴普惠体" panose="00020600040101010101" pitchFamily="18" charset="-122"/>
                <a:sym typeface="Arial"/>
              </a:rPr>
              <a:t>20</a:t>
            </a: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万，再打</a:t>
            </a:r>
            <a:r>
              <a:rPr lang="en-US" altLang="zh-CN" sz="1800" dirty="0">
                <a:solidFill>
                  <a:schemeClr val="tx1">
                    <a:lumMod val="75000"/>
                    <a:lumOff val="25000"/>
                  </a:schemeClr>
                </a:solidFill>
                <a:latin typeface="Arial"/>
                <a:ea typeface="微软雅黑"/>
                <a:cs typeface="阿里巴巴普惠体" panose="00020600040101010101" pitchFamily="18" charset="-122"/>
                <a:sym typeface="Arial"/>
              </a:rPr>
              <a:t>3</a:t>
            </a:r>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次！！”为了成为这么棒的妈妈，我要好好奋斗了！加油！ </a:t>
            </a:r>
          </a:p>
        </p:txBody>
      </p:sp>
      <p:pic>
        <p:nvPicPr>
          <p:cNvPr id="17" name="图片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077295"/>
            <a:ext cx="5431971" cy="5431971"/>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sp>
        <p:nvSpPr>
          <p:cNvPr id="4" name="矩形: 圆角 3"/>
          <p:cNvSpPr/>
          <p:nvPr/>
        </p:nvSpPr>
        <p:spPr>
          <a:xfrm>
            <a:off x="840086" y="1697342"/>
            <a:ext cx="4439485"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effectLst>
                  <a:outerShdw blurRad="38100" dist="38100" dir="2700000" algn="tl">
                    <a:srgbClr val="000000">
                      <a:alpha val="43137"/>
                    </a:srgbClr>
                  </a:outerShdw>
                </a:effectLst>
                <a:latin typeface="Arial"/>
                <a:ea typeface="微软雅黑"/>
                <a:sym typeface="Arial"/>
              </a:rPr>
              <a:t>摆在家长面前一个严肃的问题</a:t>
            </a:r>
          </a:p>
        </p:txBody>
      </p:sp>
      <p:sp>
        <p:nvSpPr>
          <p:cNvPr id="6" name="文本框 5"/>
          <p:cNvSpPr txBox="1"/>
          <p:nvPr/>
        </p:nvSpPr>
        <p:spPr>
          <a:xfrm>
            <a:off x="840086" y="2377259"/>
            <a:ext cx="10317771" cy="87395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800" dirty="0">
                <a:latin typeface="Arial"/>
                <a:ea typeface="微软雅黑"/>
                <a:cs typeface="阿里巴巴普惠体" panose="00020600040101010101" pitchFamily="18" charset="-122"/>
                <a:sym typeface="Arial"/>
              </a:rPr>
              <a:t>是把孩子培养成财富</a:t>
            </a:r>
            <a:r>
              <a:rPr lang="en-US" altLang="zh-CN" sz="1800" dirty="0">
                <a:latin typeface="Arial"/>
                <a:ea typeface="微软雅黑"/>
                <a:cs typeface="阿里巴巴普惠体" panose="00020600040101010101" pitchFamily="18" charset="-122"/>
                <a:sym typeface="Arial"/>
              </a:rPr>
              <a:t>,</a:t>
            </a:r>
            <a:r>
              <a:rPr lang="zh-CN" altLang="en-US" sz="1800" dirty="0">
                <a:latin typeface="Arial"/>
                <a:ea typeface="微软雅黑"/>
                <a:cs typeface="阿里巴巴普惠体" panose="00020600040101010101" pitchFamily="18" charset="-122"/>
                <a:sym typeface="Arial"/>
              </a:rPr>
              <a:t>不是把财富留给孩子</a:t>
            </a:r>
            <a:r>
              <a:rPr lang="en-US" altLang="zh-CN" sz="1800" dirty="0">
                <a:latin typeface="Arial"/>
                <a:ea typeface="微软雅黑"/>
                <a:cs typeface="阿里巴巴普惠体" panose="00020600040101010101" pitchFamily="18" charset="-122"/>
                <a:sym typeface="Arial"/>
              </a:rPr>
              <a:t>,</a:t>
            </a:r>
            <a:r>
              <a:rPr lang="zh-CN" altLang="en-US" sz="1800" dirty="0">
                <a:latin typeface="Arial"/>
                <a:ea typeface="微软雅黑"/>
                <a:cs typeface="阿里巴巴普惠体" panose="00020600040101010101" pitchFamily="18" charset="-122"/>
                <a:sym typeface="Arial"/>
              </a:rPr>
              <a:t>是否重视：</a:t>
            </a:r>
            <a:endParaRPr lang="en-US" altLang="zh-CN" sz="1800" dirty="0">
              <a:latin typeface="Arial"/>
              <a:ea typeface="微软雅黑"/>
              <a:cs typeface="阿里巴巴普惠体" panose="00020600040101010101" pitchFamily="18" charset="-122"/>
              <a:sym typeface="Arial"/>
            </a:endParaRPr>
          </a:p>
          <a:p>
            <a:pPr marL="285750" indent="-285750">
              <a:lnSpc>
                <a:spcPct val="150000"/>
              </a:lnSpc>
              <a:buFont typeface="Arial" panose="020B0604020202020204" pitchFamily="34" charset="0"/>
              <a:buChar char="•"/>
            </a:pPr>
            <a:r>
              <a:rPr lang="zh-CN" altLang="en-US" sz="1800" dirty="0">
                <a:latin typeface="Arial"/>
                <a:ea typeface="微软雅黑"/>
                <a:cs typeface="阿里巴巴普惠体" panose="00020600040101010101" pitchFamily="18" charset="-122"/>
                <a:sym typeface="Arial"/>
              </a:rPr>
              <a:t>孩子心灵成长的四座门：</a:t>
            </a:r>
          </a:p>
        </p:txBody>
      </p:sp>
      <p:grpSp>
        <p:nvGrpSpPr>
          <p:cNvPr id="13" name="组合 12"/>
          <p:cNvGrpSpPr/>
          <p:nvPr/>
        </p:nvGrpSpPr>
        <p:grpSpPr>
          <a:xfrm>
            <a:off x="885262" y="3494731"/>
            <a:ext cx="5626350" cy="511389"/>
            <a:chOff x="2569621" y="4296668"/>
            <a:chExt cx="7646409" cy="511389"/>
          </a:xfrm>
        </p:grpSpPr>
        <p:sp>
          <p:nvSpPr>
            <p:cNvPr id="8" name="矩形 7"/>
            <p:cNvSpPr/>
            <p:nvPr/>
          </p:nvSpPr>
          <p:spPr>
            <a:xfrm>
              <a:off x="2569621" y="4296668"/>
              <a:ext cx="1505806" cy="497316"/>
            </a:xfrm>
            <a:prstGeom prst="rect">
              <a:avLst/>
            </a:prstGeom>
          </p:spPr>
          <p:txBody>
            <a:bodyPr wrap="none">
              <a:spAutoFit/>
            </a:bodyPr>
            <a:lstStyle/>
            <a:p>
              <a:pPr>
                <a:lnSpc>
                  <a:spcPct val="120000"/>
                </a:lnSpc>
              </a:pPr>
              <a:r>
                <a:rPr lang="zh-CN" altLang="en-US" sz="2400" b="1" dirty="0">
                  <a:solidFill>
                    <a:srgbClr val="F95C09"/>
                  </a:solidFill>
                  <a:latin typeface="Arial"/>
                  <a:ea typeface="微软雅黑"/>
                  <a:cs typeface="阿里巴巴普惠体" panose="00020600040101010101" pitchFamily="18" charset="-122"/>
                  <a:sym typeface="Arial"/>
                </a:rPr>
                <a:t>好奇心</a:t>
              </a:r>
            </a:p>
          </p:txBody>
        </p:sp>
        <p:sp>
          <p:nvSpPr>
            <p:cNvPr id="10" name="矩形 9"/>
            <p:cNvSpPr/>
            <p:nvPr/>
          </p:nvSpPr>
          <p:spPr>
            <a:xfrm>
              <a:off x="4622021" y="4308209"/>
              <a:ext cx="1505806" cy="497316"/>
            </a:xfrm>
            <a:prstGeom prst="rect">
              <a:avLst/>
            </a:prstGeom>
          </p:spPr>
          <p:txBody>
            <a:bodyPr wrap="none">
              <a:spAutoFit/>
            </a:bodyPr>
            <a:lstStyle/>
            <a:p>
              <a:pPr>
                <a:lnSpc>
                  <a:spcPct val="120000"/>
                </a:lnSpc>
              </a:pPr>
              <a:r>
                <a:rPr lang="zh-CN" altLang="en-US" sz="2400" b="1" dirty="0">
                  <a:solidFill>
                    <a:srgbClr val="F95C09"/>
                  </a:solidFill>
                  <a:latin typeface="Arial"/>
                  <a:ea typeface="微软雅黑"/>
                  <a:cs typeface="阿里巴巴普惠体" panose="00020600040101010101" pitchFamily="18" charset="-122"/>
                  <a:sym typeface="Arial"/>
                </a:rPr>
                <a:t>自信心</a:t>
              </a:r>
            </a:p>
          </p:txBody>
        </p:sp>
        <p:sp>
          <p:nvSpPr>
            <p:cNvPr id="11" name="矩形 10"/>
            <p:cNvSpPr/>
            <p:nvPr/>
          </p:nvSpPr>
          <p:spPr>
            <a:xfrm>
              <a:off x="6702434" y="4310741"/>
              <a:ext cx="1505806" cy="497316"/>
            </a:xfrm>
            <a:prstGeom prst="rect">
              <a:avLst/>
            </a:prstGeom>
          </p:spPr>
          <p:txBody>
            <a:bodyPr wrap="none">
              <a:spAutoFit/>
            </a:bodyPr>
            <a:lstStyle/>
            <a:p>
              <a:pPr>
                <a:lnSpc>
                  <a:spcPct val="120000"/>
                </a:lnSpc>
              </a:pPr>
              <a:r>
                <a:rPr lang="zh-CN" altLang="en-US" sz="2400" b="1" dirty="0">
                  <a:solidFill>
                    <a:srgbClr val="F95C09"/>
                  </a:solidFill>
                  <a:latin typeface="Arial"/>
                  <a:ea typeface="微软雅黑"/>
                  <a:cs typeface="阿里巴巴普惠体" panose="00020600040101010101" pitchFamily="18" charset="-122"/>
                  <a:sym typeface="Arial"/>
                </a:rPr>
                <a:t>自尊心</a:t>
              </a:r>
            </a:p>
          </p:txBody>
        </p:sp>
        <p:sp>
          <p:nvSpPr>
            <p:cNvPr id="12" name="矩形 11"/>
            <p:cNvSpPr/>
            <p:nvPr/>
          </p:nvSpPr>
          <p:spPr>
            <a:xfrm>
              <a:off x="8710224" y="4296668"/>
              <a:ext cx="1505806" cy="497316"/>
            </a:xfrm>
            <a:prstGeom prst="rect">
              <a:avLst/>
            </a:prstGeom>
          </p:spPr>
          <p:txBody>
            <a:bodyPr wrap="none">
              <a:spAutoFit/>
            </a:bodyPr>
            <a:lstStyle/>
            <a:p>
              <a:pPr>
                <a:lnSpc>
                  <a:spcPct val="120000"/>
                </a:lnSpc>
              </a:pPr>
              <a:r>
                <a:rPr lang="zh-CN" altLang="en-US" sz="2400" b="1" dirty="0">
                  <a:solidFill>
                    <a:srgbClr val="F95C09"/>
                  </a:solidFill>
                  <a:latin typeface="Arial"/>
                  <a:ea typeface="微软雅黑"/>
                  <a:cs typeface="阿里巴巴普惠体" panose="00020600040101010101" pitchFamily="18" charset="-122"/>
                  <a:sym typeface="Arial"/>
                </a:rPr>
                <a:t>同情心</a:t>
              </a:r>
            </a:p>
          </p:txBody>
        </p:sp>
      </p:grpSp>
      <p:sp>
        <p:nvSpPr>
          <p:cNvPr id="18" name="文本框 17"/>
          <p:cNvSpPr txBox="1"/>
          <p:nvPr/>
        </p:nvSpPr>
        <p:spPr>
          <a:xfrm>
            <a:off x="840086" y="4481541"/>
            <a:ext cx="5559923" cy="873957"/>
          </a:xfrm>
          <a:prstGeom prst="rect">
            <a:avLst/>
          </a:prstGeom>
          <a:noFill/>
        </p:spPr>
        <p:txBody>
          <a:bodyPr wrap="square">
            <a:spAutoFit/>
          </a:bodyPr>
          <a:lstStyle/>
          <a:p>
            <a:pPr>
              <a:lnSpc>
                <a:spcPct val="150000"/>
              </a:lnSpc>
            </a:pPr>
            <a:r>
              <a:rPr lang="zh-CN" altLang="en-US" sz="1800" dirty="0">
                <a:latin typeface="Arial"/>
                <a:ea typeface="微软雅黑"/>
                <a:cs typeface="阿里巴巴普惠体" panose="00020600040101010101" pitchFamily="18" charset="-122"/>
                <a:sym typeface="Arial"/>
              </a:rPr>
              <a:t>是孩子向世界自由敞开的四座门，快乐成长的金钥匙</a:t>
            </a:r>
            <a:r>
              <a:rPr lang="en-US" altLang="zh-CN" sz="1800" dirty="0">
                <a:latin typeface="Arial"/>
                <a:ea typeface="微软雅黑"/>
                <a:cs typeface="阿里巴巴普惠体" panose="00020600040101010101" pitchFamily="18" charset="-122"/>
                <a:sym typeface="Arial"/>
              </a:rPr>
              <a:t>,</a:t>
            </a:r>
            <a:r>
              <a:rPr lang="zh-CN" altLang="en-US" sz="1800" dirty="0">
                <a:latin typeface="Arial"/>
                <a:ea typeface="微软雅黑"/>
                <a:cs typeface="阿里巴巴普惠体" panose="00020600040101010101" pitchFamily="18" charset="-122"/>
                <a:sym typeface="Arial"/>
              </a:rPr>
              <a:t>父母该怎样走进孩子的内心世界？</a:t>
            </a:r>
          </a:p>
        </p:txBody>
      </p:sp>
      <p:pic>
        <p:nvPicPr>
          <p:cNvPr id="20" name="图片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50974" y="1698165"/>
            <a:ext cx="4887692" cy="4887692"/>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par>
                          <p:cTn id="22" fill="hold">
                            <p:stCondLst>
                              <p:cond delay="2500"/>
                            </p:stCondLst>
                            <p:childTnLst>
                              <p:par>
                                <p:cTn id="23" presetID="22" presetClass="entr" presetSubtype="4"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图片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486" y="2567318"/>
            <a:ext cx="10047514" cy="4290682"/>
          </a:xfrm>
          <a:prstGeom prst="rect">
            <a:avLst/>
          </a:prstGeom>
        </p:spPr>
      </p:pic>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flipV="1">
            <a:off x="0" y="0"/>
            <a:ext cx="10047514" cy="4290682"/>
          </a:xfrm>
          <a:prstGeom prst="rect">
            <a:avLst/>
          </a:prstGeom>
        </p:spPr>
      </p:pic>
      <p:sp>
        <p:nvSpPr>
          <p:cNvPr id="2" name="矩形 1"/>
          <p:cNvSpPr/>
          <p:nvPr/>
        </p:nvSpPr>
        <p:spPr>
          <a:xfrm>
            <a:off x="217714" y="163286"/>
            <a:ext cx="11767457" cy="6422571"/>
          </a:xfrm>
          <a:prstGeom prst="rect">
            <a:avLst/>
          </a:prstGeom>
          <a:solidFill>
            <a:schemeClr val="bg1"/>
          </a:solidFill>
          <a:ln w="38100">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grpSp>
        <p:nvGrpSpPr>
          <p:cNvPr id="16" name="组合 15"/>
          <p:cNvGrpSpPr/>
          <p:nvPr/>
        </p:nvGrpSpPr>
        <p:grpSpPr>
          <a:xfrm>
            <a:off x="535287" y="544677"/>
            <a:ext cx="7367741" cy="369332"/>
            <a:chOff x="1776259" y="3244334"/>
            <a:chExt cx="7367741" cy="369332"/>
          </a:xfrm>
        </p:grpSpPr>
        <p:sp>
          <p:nvSpPr>
            <p:cNvPr id="9" name="文本框 8"/>
            <p:cNvSpPr txBox="1"/>
            <p:nvPr/>
          </p:nvSpPr>
          <p:spPr>
            <a:xfrm>
              <a:off x="3048000" y="3244334"/>
              <a:ext cx="6096000" cy="369332"/>
            </a:xfrm>
            <a:prstGeom prst="rect">
              <a:avLst/>
            </a:prstGeom>
            <a:noFill/>
          </p:spPr>
          <p:txBody>
            <a:bodyPr wrap="square">
              <a:spAutoFit/>
            </a:bodyPr>
            <a:lstStyle/>
            <a:p>
              <a:r>
                <a:rPr lang="zh-CN" altLang="en-US" sz="1800" dirty="0">
                  <a:solidFill>
                    <a:schemeClr val="tx1">
                      <a:lumMod val="75000"/>
                      <a:lumOff val="25000"/>
                    </a:schemeClr>
                  </a:solidFill>
                  <a:latin typeface="Arial"/>
                  <a:ea typeface="微软雅黑"/>
                  <a:cs typeface="阿里巴巴普惠体" panose="00020600040101010101" pitchFamily="18" charset="-122"/>
                  <a:sym typeface="Arial"/>
                </a:rPr>
                <a:t>应该怎样做家长</a:t>
              </a:r>
              <a:endParaRPr lang="zh-CN" altLang="en-US" sz="1800" dirty="0">
                <a:solidFill>
                  <a:schemeClr val="tx1">
                    <a:lumMod val="75000"/>
                    <a:lumOff val="25000"/>
                  </a:schemeClr>
                </a:solidFill>
                <a:latin typeface="Arial"/>
                <a:ea typeface="微软雅黑"/>
                <a:sym typeface="Arial"/>
              </a:endParaRPr>
            </a:p>
          </p:txBody>
        </p:sp>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2237259" y="2847557"/>
              <a:ext cx="240883" cy="1162884"/>
            </a:xfrm>
            <a:prstGeom prst="rect">
              <a:avLst/>
            </a:prstGeom>
          </p:spPr>
        </p:pic>
      </p:grpSp>
      <p:sp>
        <p:nvSpPr>
          <p:cNvPr id="6" name="矩形 5"/>
          <p:cNvSpPr/>
          <p:nvPr/>
        </p:nvSpPr>
        <p:spPr>
          <a:xfrm>
            <a:off x="5834746" y="5046989"/>
            <a:ext cx="5416868" cy="497316"/>
          </a:xfrm>
          <a:prstGeom prst="rect">
            <a:avLst/>
          </a:prstGeom>
        </p:spPr>
        <p:txBody>
          <a:bodyPr wrap="none">
            <a:spAutoFit/>
          </a:bodyPr>
          <a:lstStyle/>
          <a:p>
            <a:pPr>
              <a:lnSpc>
                <a:spcPct val="120000"/>
              </a:lnSpc>
            </a:pPr>
            <a:r>
              <a:rPr lang="zh-CN" altLang="en-US" sz="2400" b="1" dirty="0">
                <a:solidFill>
                  <a:srgbClr val="F95C09"/>
                </a:solidFill>
                <a:latin typeface="Arial"/>
                <a:ea typeface="微软雅黑"/>
                <a:cs typeface="阿里巴巴普惠体" panose="00020600040101010101" pitchFamily="18" charset="-122"/>
                <a:sym typeface="Arial"/>
              </a:rPr>
              <a:t>孩子的素质教育应从源头：父母抓起！</a:t>
            </a:r>
          </a:p>
        </p:txBody>
      </p:sp>
      <p:grpSp>
        <p:nvGrpSpPr>
          <p:cNvPr id="11" name="组合 10"/>
          <p:cNvGrpSpPr/>
          <p:nvPr/>
        </p:nvGrpSpPr>
        <p:grpSpPr>
          <a:xfrm>
            <a:off x="5834746" y="1796143"/>
            <a:ext cx="5170714" cy="3048000"/>
            <a:chOff x="5606143" y="1796143"/>
            <a:chExt cx="5170714" cy="3048000"/>
          </a:xfrm>
        </p:grpSpPr>
        <p:grpSp>
          <p:nvGrpSpPr>
            <p:cNvPr id="8" name="组合 7"/>
            <p:cNvGrpSpPr/>
            <p:nvPr/>
          </p:nvGrpSpPr>
          <p:grpSpPr>
            <a:xfrm>
              <a:off x="5716420" y="1928569"/>
              <a:ext cx="4923046" cy="2792877"/>
              <a:chOff x="1775791" y="1982413"/>
              <a:chExt cx="4923046" cy="2792877"/>
            </a:xfrm>
          </p:grpSpPr>
          <p:sp>
            <p:nvSpPr>
              <p:cNvPr id="4" name="矩形 3"/>
              <p:cNvSpPr/>
              <p:nvPr/>
            </p:nvSpPr>
            <p:spPr>
              <a:xfrm>
                <a:off x="1775791" y="2605465"/>
                <a:ext cx="4923046" cy="21698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Arial"/>
                    <a:ea typeface="微软雅黑"/>
                    <a:cs typeface="阿里巴巴普惠体" panose="00020600040101010101" pitchFamily="18" charset="-122"/>
                    <a:sym typeface="Arial"/>
                  </a:rPr>
                  <a:t>难道让孩子锦衣玉食</a:t>
                </a:r>
                <a:r>
                  <a:rPr lang="en-US" altLang="zh-CN" dirty="0">
                    <a:latin typeface="Arial"/>
                    <a:ea typeface="微软雅黑"/>
                    <a:cs typeface="阿里巴巴普惠体" panose="00020600040101010101" pitchFamily="18" charset="-122"/>
                    <a:sym typeface="Arial"/>
                  </a:rPr>
                  <a:t>,</a:t>
                </a:r>
                <a:r>
                  <a:rPr lang="zh-CN" altLang="en-US" dirty="0">
                    <a:latin typeface="Arial"/>
                    <a:ea typeface="微软雅黑"/>
                    <a:cs typeface="阿里巴巴普惠体" panose="00020600040101010101" pitchFamily="18" charset="-122"/>
                    <a:sym typeface="Arial"/>
                  </a:rPr>
                  <a:t>父母就尽责了吗？</a:t>
                </a:r>
              </a:p>
              <a:p>
                <a:pPr marL="285750" indent="-285750">
                  <a:lnSpc>
                    <a:spcPct val="150000"/>
                  </a:lnSpc>
                  <a:buFont typeface="Arial" panose="020B0604020202020204" pitchFamily="34" charset="0"/>
                  <a:buChar char="•"/>
                </a:pPr>
                <a:r>
                  <a:rPr lang="zh-CN" altLang="en-US" dirty="0">
                    <a:latin typeface="Arial"/>
                    <a:ea typeface="微软雅黑"/>
                    <a:cs typeface="阿里巴巴普惠体" panose="00020600040101010101" pitchFamily="18" charset="-122"/>
                    <a:sym typeface="Arial"/>
                  </a:rPr>
                  <a:t>锦衣：彩衣</a:t>
                </a:r>
              </a:p>
              <a:p>
                <a:pPr marL="285750" indent="-285750">
                  <a:lnSpc>
                    <a:spcPct val="150000"/>
                  </a:lnSpc>
                  <a:buFont typeface="Arial" panose="020B0604020202020204" pitchFamily="34" charset="0"/>
                  <a:buChar char="•"/>
                </a:pPr>
                <a:r>
                  <a:rPr lang="zh-CN" altLang="en-US" dirty="0">
                    <a:latin typeface="Arial"/>
                    <a:ea typeface="微软雅黑"/>
                    <a:cs typeface="阿里巴巴普惠体" panose="00020600040101010101" pitchFamily="18" charset="-122"/>
                    <a:sym typeface="Arial"/>
                  </a:rPr>
                  <a:t>玉食：比喻珍异的食物</a:t>
                </a:r>
              </a:p>
              <a:p>
                <a:pPr marL="285750" indent="-285750">
                  <a:lnSpc>
                    <a:spcPct val="150000"/>
                  </a:lnSpc>
                  <a:buFont typeface="Arial" panose="020B0604020202020204" pitchFamily="34" charset="0"/>
                  <a:buChar char="•"/>
                </a:pPr>
                <a:r>
                  <a:rPr lang="zh-CN" altLang="en-US" dirty="0">
                    <a:latin typeface="Arial"/>
                    <a:ea typeface="微软雅黑"/>
                    <a:cs typeface="阿里巴巴普惠体" panose="00020600040101010101" pitchFamily="18" charset="-122"/>
                    <a:sym typeface="Arial"/>
                  </a:rPr>
                  <a:t>穿的是华丽衣服</a:t>
                </a:r>
                <a:r>
                  <a:rPr lang="en-US" altLang="zh-CN" dirty="0">
                    <a:latin typeface="Arial"/>
                    <a:ea typeface="微软雅黑"/>
                    <a:cs typeface="阿里巴巴普惠体" panose="00020600040101010101" pitchFamily="18" charset="-122"/>
                    <a:sym typeface="Arial"/>
                  </a:rPr>
                  <a:t>,</a:t>
                </a:r>
                <a:r>
                  <a:rPr lang="zh-CN" altLang="en-US" dirty="0">
                    <a:latin typeface="Arial"/>
                    <a:ea typeface="微软雅黑"/>
                    <a:cs typeface="阿里巴巴普惠体" panose="00020600040101010101" pitchFamily="18" charset="-122"/>
                    <a:sym typeface="Arial"/>
                  </a:rPr>
                  <a:t>吃的是山珍海味</a:t>
                </a:r>
                <a:r>
                  <a:rPr lang="en-US" altLang="zh-CN" dirty="0">
                    <a:latin typeface="Arial"/>
                    <a:ea typeface="微软雅黑"/>
                    <a:cs typeface="阿里巴巴普惠体" panose="00020600040101010101" pitchFamily="18" charset="-122"/>
                    <a:sym typeface="Arial"/>
                  </a:rPr>
                  <a:t>,</a:t>
                </a:r>
                <a:r>
                  <a:rPr lang="zh-CN" altLang="en-US" dirty="0">
                    <a:latin typeface="Arial"/>
                    <a:ea typeface="微软雅黑"/>
                    <a:cs typeface="阿里巴巴普惠体" panose="00020600040101010101" pitchFamily="18" charset="-122"/>
                    <a:sym typeface="Arial"/>
                  </a:rPr>
                  <a:t>形寄生活</a:t>
                </a:r>
                <a:r>
                  <a:rPr lang="en-US" altLang="zh-CN" dirty="0">
                    <a:latin typeface="Arial"/>
                    <a:ea typeface="微软雅黑"/>
                    <a:cs typeface="阿里巴巴普惠体" panose="00020600040101010101" pitchFamily="18" charset="-122"/>
                    <a:sym typeface="Arial"/>
                  </a:rPr>
                  <a:t>,</a:t>
                </a:r>
                <a:r>
                  <a:rPr lang="zh-CN" altLang="en-US" dirty="0">
                    <a:latin typeface="Arial"/>
                    <a:ea typeface="微软雅黑"/>
                    <a:cs typeface="阿里巴巴普惠体" panose="00020600040101010101" pitchFamily="18" charset="-122"/>
                    <a:sym typeface="Arial"/>
                  </a:rPr>
                  <a:t>豪华奢侈。</a:t>
                </a:r>
              </a:p>
            </p:txBody>
          </p:sp>
          <p:sp>
            <p:nvSpPr>
              <p:cNvPr id="5" name="矩形: 圆角 4"/>
              <p:cNvSpPr/>
              <p:nvPr/>
            </p:nvSpPr>
            <p:spPr>
              <a:xfrm>
                <a:off x="1775791" y="1982413"/>
                <a:ext cx="4923046" cy="447999"/>
              </a:xfrm>
              <a:prstGeom prst="roundRect">
                <a:avLst>
                  <a:gd name="adj" fmla="val 50000"/>
                </a:avLst>
              </a:prstGeom>
              <a:solidFill>
                <a:srgbClr val="F95C09"/>
              </a:solid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Arial"/>
                    <a:ea typeface="微软雅黑"/>
                    <a:sym typeface="Arial"/>
                  </a:rPr>
                  <a:t>父母家庭教育的“上岗执照”你拿到了吗</a:t>
                </a:r>
              </a:p>
            </p:txBody>
          </p:sp>
        </p:grpSp>
        <p:sp>
          <p:nvSpPr>
            <p:cNvPr id="10" name="矩形 9"/>
            <p:cNvSpPr/>
            <p:nvPr/>
          </p:nvSpPr>
          <p:spPr>
            <a:xfrm>
              <a:off x="5606143" y="1796143"/>
              <a:ext cx="5170714" cy="3048000"/>
            </a:xfrm>
            <a:prstGeom prst="rect">
              <a:avLst/>
            </a:prstGeom>
            <a:noFill/>
            <a:ln>
              <a:solidFill>
                <a:srgbClr val="F95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3916" y="1295398"/>
            <a:ext cx="5181606" cy="5181606"/>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3910ac31-ec8c-4aa1-bd8b-e4c9bc15a692"/>
  <p:tag name="COMMONDATA" val="eyJoZGlkIjoiODAxMTM5MzFhOWUwODJiZjcwZWJkMjJmM2RlYzNhN2Q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2478</Words>
  <Application>Microsoft Office PowerPoint</Application>
  <PresentationFormat>宽屏</PresentationFormat>
  <Paragraphs>216</Paragraphs>
  <Slides>29</Slides>
  <Notes>4</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29</vt:i4>
      </vt:variant>
    </vt:vector>
  </HeadingPairs>
  <TitlesOfParts>
    <vt:vector size="35" baseType="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教育讲课</dc:title>
  <dc:creator>第一PPT</dc:creator>
  <cp:keywords>www.1ppt.com</cp:keywords>
  <dc:description>www.1ppt.com</dc:description>
  <cp:lastModifiedBy>Administrator</cp:lastModifiedBy>
  <cp:revision>7</cp:revision>
  <dcterms:created xsi:type="dcterms:W3CDTF">2022-11-06T07:55:00Z</dcterms:created>
  <dcterms:modified xsi:type="dcterms:W3CDTF">2023-06-28T07:33:56Z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315D4AF0BB3A494F9CCB2658F70BD5EF_12</vt:lpwstr>
  </property>
  <property fmtid="{D5CDD505-2E9C-101B-9397-08002B2CF9AE}" pid="3" name="KSOProductBuildVer">
    <vt:lpwstr>2052-11.1.0.14309</vt:lpwstr>
  </property>
</Properties>
</file>